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2" r:id="rId4"/>
    <p:sldId id="283" r:id="rId5"/>
    <p:sldId id="285" r:id="rId6"/>
    <p:sldId id="257" r:id="rId7"/>
    <p:sldId id="326" r:id="rId8"/>
    <p:sldId id="263" r:id="rId9"/>
    <p:sldId id="264" r:id="rId10"/>
    <p:sldId id="289" r:id="rId11"/>
    <p:sldId id="290" r:id="rId12"/>
    <p:sldId id="291" r:id="rId13"/>
    <p:sldId id="292" r:id="rId14"/>
    <p:sldId id="310" r:id="rId15"/>
    <p:sldId id="312" r:id="rId16"/>
    <p:sldId id="313" r:id="rId17"/>
    <p:sldId id="311" r:id="rId18"/>
    <p:sldId id="287" r:id="rId19"/>
    <p:sldId id="318" r:id="rId20"/>
    <p:sldId id="293" r:id="rId21"/>
    <p:sldId id="294" r:id="rId22"/>
    <p:sldId id="314" r:id="rId23"/>
    <p:sldId id="319" r:id="rId24"/>
    <p:sldId id="315" r:id="rId25"/>
    <p:sldId id="320" r:id="rId26"/>
    <p:sldId id="295" r:id="rId27"/>
    <p:sldId id="302" r:id="rId28"/>
    <p:sldId id="321" r:id="rId29"/>
    <p:sldId id="316" r:id="rId30"/>
    <p:sldId id="317" r:id="rId31"/>
    <p:sldId id="322" r:id="rId32"/>
    <p:sldId id="323" r:id="rId33"/>
    <p:sldId id="305" r:id="rId34"/>
    <p:sldId id="324" r:id="rId35"/>
    <p:sldId id="325" r:id="rId36"/>
    <p:sldId id="306"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her" initials="MF"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AD0F2F6-0478-4889-8472-289762E8ED91}"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15162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D0F2F6-0478-4889-8472-289762E8ED91}"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12009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D0F2F6-0478-4889-8472-289762E8ED91}"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321738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D0F2F6-0478-4889-8472-289762E8ED91}"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417982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AD0F2F6-0478-4889-8472-289762E8ED91}" type="datetimeFigureOut">
              <a:rPr lang="tr-TR" smtClean="0"/>
              <a:t>20.09.2024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1687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AD0F2F6-0478-4889-8472-289762E8ED91}" type="datetimeFigureOut">
              <a:rPr lang="tr-TR" smtClean="0"/>
              <a:t>20.09.2024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8343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AD0F2F6-0478-4889-8472-289762E8ED91}" type="datetimeFigureOut">
              <a:rPr lang="tr-TR" smtClean="0"/>
              <a:t>20.09.2024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40363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AD0F2F6-0478-4889-8472-289762E8ED91}" type="datetimeFigureOut">
              <a:rPr lang="tr-TR" smtClean="0"/>
              <a:t>20.09.2024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73080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AD0F2F6-0478-4889-8472-289762E8ED91}" type="datetimeFigureOut">
              <a:rPr lang="tr-TR" smtClean="0"/>
              <a:t>20.09.2024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314272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D0F2F6-0478-4889-8472-289762E8ED91}" type="datetimeFigureOut">
              <a:rPr lang="tr-TR" smtClean="0"/>
              <a:t>20.09.2024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09598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D0F2F6-0478-4889-8472-289762E8ED91}" type="datetimeFigureOut">
              <a:rPr lang="tr-TR" smtClean="0"/>
              <a:t>20.09.2024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4550EE-583D-42C8-9FCB-A3C8598A6E54}" type="slidenum">
              <a:rPr lang="tr-TR" smtClean="0"/>
              <a:t>‹#›</a:t>
            </a:fld>
            <a:endParaRPr lang="tr-TR"/>
          </a:p>
        </p:txBody>
      </p:sp>
    </p:spTree>
    <p:extLst>
      <p:ext uri="{BB962C8B-B14F-4D97-AF65-F5344CB8AC3E}">
        <p14:creationId xmlns:p14="http://schemas.microsoft.com/office/powerpoint/2010/main" val="112851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extLst>
              <a:ext uri="{BEBA8EAE-BF5A-486C-A8C5-ECC9F3942E4B}">
                <a14:imgProps xmlns:a14="http://schemas.microsoft.com/office/drawing/2010/main">
                  <a14:imgLayer r:embed="rId14">
                    <a14:imgEffect>
                      <a14:sharpenSoften amount="-65000"/>
                    </a14:imgEffect>
                    <a14:imgEffect>
                      <a14:saturation sat="84000"/>
                    </a14:imgEffect>
                  </a14:imgLayer>
                </a14:imgProps>
              </a:ext>
            </a:extLst>
          </a:blip>
          <a:srcRect/>
          <a:stretch>
            <a:fillRect l="22000" t="2000" r="22000" b="2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0F2F6-0478-4889-8472-289762E8ED91}" type="datetimeFigureOut">
              <a:rPr lang="tr-TR" smtClean="0"/>
              <a:t>20.09.2024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4550EE-583D-42C8-9FCB-A3C8598A6E54}" type="slidenum">
              <a:rPr lang="tr-TR" smtClean="0"/>
              <a:t>‹#›</a:t>
            </a:fld>
            <a:endParaRPr lang="tr-TR"/>
          </a:p>
        </p:txBody>
      </p:sp>
    </p:spTree>
    <p:extLst>
      <p:ext uri="{BB962C8B-B14F-4D97-AF65-F5344CB8AC3E}">
        <p14:creationId xmlns:p14="http://schemas.microsoft.com/office/powerpoint/2010/main" val="2655166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1520" y="1052736"/>
            <a:ext cx="8712968" cy="4752528"/>
          </a:xfrm>
        </p:spPr>
        <p:txBody>
          <a:bodyPr>
            <a:normAutofit/>
          </a:bodyPr>
          <a:lstStyle/>
          <a:p>
            <a:r>
              <a:rPr lang="tr-TR" dirty="0">
                <a:solidFill>
                  <a:srgbClr val="002060"/>
                </a:solidFill>
                <a:effectLst>
                  <a:outerShdw blurRad="38100" dist="38100" dir="2700000" algn="tl">
                    <a:srgbClr val="000000">
                      <a:alpha val="43137"/>
                    </a:srgbClr>
                  </a:outerShdw>
                </a:effectLst>
                <a:latin typeface="Trebuchet MS" pitchFamily="34" charset="0"/>
              </a:rPr>
              <a:t>TÜRKİYE ESNAF VE SANATKÂRLARI KONFEDERASYONU</a:t>
            </a:r>
            <a:br>
              <a:rPr lang="tr-TR" dirty="0">
                <a:solidFill>
                  <a:srgbClr val="002060"/>
                </a:solidFill>
                <a:effectLst>
                  <a:outerShdw blurRad="38100" dist="38100" dir="2700000" algn="tl">
                    <a:srgbClr val="000000">
                      <a:alpha val="43137"/>
                    </a:srgbClr>
                  </a:outerShdw>
                </a:effectLst>
                <a:latin typeface="Trebuchet MS" pitchFamily="34" charset="0"/>
              </a:rPr>
            </a:br>
            <a:r>
              <a:rPr lang="tr-TR" dirty="0">
                <a:solidFill>
                  <a:srgbClr val="002060"/>
                </a:solidFill>
                <a:effectLst>
                  <a:outerShdw blurRad="38100" dist="38100" dir="2700000" algn="tl">
                    <a:srgbClr val="000000">
                      <a:alpha val="43137"/>
                    </a:srgbClr>
                  </a:outerShdw>
                </a:effectLst>
                <a:latin typeface="Trebuchet MS" pitchFamily="34" charset="0"/>
              </a:rPr>
              <a:t/>
            </a:r>
            <a:br>
              <a:rPr lang="tr-TR" dirty="0">
                <a:solidFill>
                  <a:srgbClr val="002060"/>
                </a:solidFill>
                <a:effectLst>
                  <a:outerShdw blurRad="38100" dist="38100" dir="2700000" algn="tl">
                    <a:srgbClr val="000000">
                      <a:alpha val="43137"/>
                    </a:srgbClr>
                  </a:outerShdw>
                </a:effectLst>
                <a:latin typeface="Trebuchet MS" pitchFamily="34" charset="0"/>
              </a:rPr>
            </a:br>
            <a: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Kapsam Dışı Meslekler</a:t>
            </a:r>
            <a:b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&amp;</a:t>
            </a:r>
            <a:b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Belgelendirme Esasları</a:t>
            </a:r>
            <a:b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r>
            <a:br>
              <a:rPr lang="tr-TR" sz="32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tr-TR"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Türkiye Esnaf ve Sanatkârları Konfederasyonu</a:t>
            </a:r>
            <a:br>
              <a:rPr lang="tr-TR"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tr-TR"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Eğitim ve Planlama </a:t>
            </a:r>
            <a:r>
              <a:rPr lang="tr-TR"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Müdürlüğü</a:t>
            </a: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976522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1196752"/>
            <a:ext cx="8928992" cy="4791851"/>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8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342900" lvl="0" indent="-342900" algn="l">
              <a:lnSpc>
                <a:spcPct val="150000"/>
              </a:lnSpc>
              <a:spcBef>
                <a:spcPts val="0"/>
              </a:spcBef>
              <a:buClr>
                <a:srgbClr val="C00000"/>
              </a:buClr>
              <a:buFont typeface="Wingdings" pitchFamily="2" charset="2"/>
              <a:buChar char="v"/>
            </a:pPr>
            <a:r>
              <a:rPr lang="tr-TR" sz="2400" b="1" u="sng" dirty="0">
                <a:solidFill>
                  <a:srgbClr val="4F81BD">
                    <a:lumMod val="50000"/>
                  </a:srgbClr>
                </a:solidFill>
                <a:latin typeface="Times New Roman" pitchFamily="18" charset="0"/>
                <a:cs typeface="Times New Roman" pitchFamily="18" charset="0"/>
              </a:rPr>
              <a:t>TESK Kalfalık Belgesi</a:t>
            </a: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MADDE 7 – TESK Kalfalık Belgesi, </a:t>
            </a:r>
            <a:r>
              <a:rPr lang="tr-TR" sz="2400" b="1" dirty="0">
                <a:solidFill>
                  <a:srgbClr val="7030A0"/>
                </a:solidFill>
                <a:latin typeface="Times New Roman" pitchFamily="18" charset="0"/>
                <a:cs typeface="Times New Roman" pitchFamily="18" charset="0"/>
              </a:rPr>
              <a:t>bu Yönetmeliğin yürürlüğe girdiği tarihte </a:t>
            </a:r>
            <a:r>
              <a:rPr lang="tr-TR" sz="2400" b="1" dirty="0">
                <a:solidFill>
                  <a:srgbClr val="4F81BD">
                    <a:lumMod val="50000"/>
                  </a:srgbClr>
                </a:solidFill>
                <a:latin typeface="Times New Roman" pitchFamily="18" charset="0"/>
                <a:cs typeface="Times New Roman" pitchFamily="18" charset="0"/>
              </a:rPr>
              <a:t>5362 sayılı Kanun kapsamında bir işyerinin sahibi olan ya da bu işyerinde çalışanlardan;</a:t>
            </a: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a) </a:t>
            </a:r>
            <a:r>
              <a:rPr lang="tr-TR" sz="2400" b="1" dirty="0">
                <a:solidFill>
                  <a:srgbClr val="FF0000"/>
                </a:solidFill>
                <a:latin typeface="Times New Roman" pitchFamily="18" charset="0"/>
                <a:cs typeface="Times New Roman" pitchFamily="18" charset="0"/>
              </a:rPr>
              <a:t>En az ilköğretim </a:t>
            </a:r>
            <a:r>
              <a:rPr lang="tr-TR" sz="2400" b="1" dirty="0">
                <a:solidFill>
                  <a:srgbClr val="4F81BD">
                    <a:lumMod val="50000"/>
                  </a:srgbClr>
                </a:solidFill>
                <a:latin typeface="Times New Roman" pitchFamily="18" charset="0"/>
                <a:cs typeface="Times New Roman" pitchFamily="18" charset="0"/>
              </a:rPr>
              <a:t>mezunu olan,</a:t>
            </a: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b) </a:t>
            </a:r>
            <a:r>
              <a:rPr lang="tr-TR" sz="2400" b="1" dirty="0">
                <a:solidFill>
                  <a:srgbClr val="FF0000"/>
                </a:solidFill>
                <a:latin typeface="Times New Roman" pitchFamily="18" charset="0"/>
                <a:cs typeface="Times New Roman" pitchFamily="18" charset="0"/>
              </a:rPr>
              <a:t>On altı yaşını </a:t>
            </a:r>
            <a:r>
              <a:rPr lang="tr-TR" sz="2400" b="1" dirty="0">
                <a:solidFill>
                  <a:srgbClr val="4F81BD">
                    <a:lumMod val="50000"/>
                  </a:srgbClr>
                </a:solidFill>
                <a:latin typeface="Times New Roman" pitchFamily="18" charset="0"/>
                <a:cs typeface="Times New Roman" pitchFamily="18" charset="0"/>
              </a:rPr>
              <a:t>doldurmuş olan,</a:t>
            </a: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c) Mesleğinde </a:t>
            </a:r>
            <a:r>
              <a:rPr lang="tr-TR" sz="2400" b="1" dirty="0">
                <a:solidFill>
                  <a:srgbClr val="FF0000"/>
                </a:solidFill>
                <a:latin typeface="Times New Roman" pitchFamily="18" charset="0"/>
                <a:cs typeface="Times New Roman" pitchFamily="18" charset="0"/>
              </a:rPr>
              <a:t>en az iki yıl </a:t>
            </a:r>
            <a:r>
              <a:rPr lang="tr-TR" sz="2400" b="1" dirty="0">
                <a:solidFill>
                  <a:srgbClr val="4F81BD">
                    <a:lumMod val="50000"/>
                  </a:srgbClr>
                </a:solidFill>
                <a:latin typeface="Times New Roman" pitchFamily="18" charset="0"/>
                <a:cs typeface="Times New Roman" pitchFamily="18" charset="0"/>
              </a:rPr>
              <a:t>çalışmış olduğunu belgelendiren             </a:t>
            </a: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kişilere odaca düzenlenecek </a:t>
            </a:r>
            <a:r>
              <a:rPr lang="tr-TR" sz="2400" b="1" dirty="0">
                <a:solidFill>
                  <a:srgbClr val="0070C0"/>
                </a:solidFill>
                <a:latin typeface="Times New Roman" pitchFamily="18" charset="0"/>
                <a:cs typeface="Times New Roman" pitchFamily="18" charset="0"/>
              </a:rPr>
              <a:t>kalfalık sınavında başarılı olmaları halinde </a:t>
            </a:r>
            <a:r>
              <a:rPr lang="tr-TR" sz="2400" b="1" dirty="0">
                <a:solidFill>
                  <a:srgbClr val="4F81BD">
                    <a:lumMod val="50000"/>
                  </a:srgbClr>
                </a:solidFill>
                <a:latin typeface="Times New Roman" pitchFamily="18" charset="0"/>
                <a:cs typeface="Times New Roman" pitchFamily="18" charset="0"/>
              </a:rPr>
              <a:t>verilir.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380297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1196752"/>
            <a:ext cx="8712968" cy="4791851"/>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96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4900" b="1" dirty="0">
                <a:solidFill>
                  <a:srgbClr val="4F81BD">
                    <a:lumMod val="50000"/>
                  </a:srgbClr>
                </a:solidFill>
                <a:latin typeface="Times New Roman" pitchFamily="18" charset="0"/>
                <a:cs typeface="Times New Roman" pitchFamily="18" charset="0"/>
              </a:rPr>
              <a:t>             </a:t>
            </a:r>
          </a:p>
          <a:p>
            <a:pPr marL="342900" lvl="0" indent="-342900" algn="l">
              <a:lnSpc>
                <a:spcPct val="150000"/>
              </a:lnSpc>
              <a:spcBef>
                <a:spcPts val="0"/>
              </a:spcBef>
              <a:buClr>
                <a:srgbClr val="C00000"/>
              </a:buClr>
              <a:buFont typeface="Wingdings" pitchFamily="2" charset="2"/>
              <a:buChar char="v"/>
            </a:pPr>
            <a:r>
              <a:rPr lang="tr-TR" sz="8000" b="1" u="sng" dirty="0">
                <a:solidFill>
                  <a:srgbClr val="4F81BD">
                    <a:lumMod val="50000"/>
                  </a:srgbClr>
                </a:solidFill>
                <a:latin typeface="Times New Roman" pitchFamily="18" charset="0"/>
                <a:cs typeface="Times New Roman" pitchFamily="18" charset="0"/>
              </a:rPr>
              <a:t>TESK Ustalık Belgesi</a:t>
            </a:r>
          </a:p>
          <a:p>
            <a:pPr lvl="0" algn="l">
              <a:lnSpc>
                <a:spcPct val="150000"/>
              </a:lnSpc>
              <a:spcBef>
                <a:spcPts val="0"/>
              </a:spcBef>
              <a:buClr>
                <a:srgbClr val="C00000"/>
              </a:buClr>
            </a:pPr>
            <a:endParaRPr lang="tr-TR" sz="64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6400" b="1" dirty="0">
                <a:solidFill>
                  <a:srgbClr val="4F81BD">
                    <a:lumMod val="50000"/>
                  </a:srgbClr>
                </a:solidFill>
                <a:latin typeface="Times New Roman" pitchFamily="18" charset="0"/>
                <a:cs typeface="Times New Roman" pitchFamily="18" charset="0"/>
              </a:rPr>
              <a:t>             MADDE 8 – </a:t>
            </a:r>
            <a:r>
              <a:rPr lang="tr-TR" sz="6400" b="1" dirty="0">
                <a:solidFill>
                  <a:srgbClr val="7030A0"/>
                </a:solidFill>
                <a:latin typeface="Times New Roman" pitchFamily="18" charset="0"/>
                <a:cs typeface="Times New Roman" pitchFamily="18" charset="0"/>
              </a:rPr>
              <a:t>Bu Yönetmeliğin yürürlüğe girdiği tarihte </a:t>
            </a:r>
            <a:r>
              <a:rPr lang="tr-TR" sz="6400" b="1" dirty="0">
                <a:solidFill>
                  <a:srgbClr val="4F81BD">
                    <a:lumMod val="50000"/>
                  </a:srgbClr>
                </a:solidFill>
                <a:latin typeface="Times New Roman" pitchFamily="18" charset="0"/>
                <a:cs typeface="Times New Roman" pitchFamily="18" charset="0"/>
              </a:rPr>
              <a:t>3308 sayılı Kanun gereğince mesleğinde ustalık belgesi almak isteyenlerde </a:t>
            </a:r>
            <a:r>
              <a:rPr lang="tr-TR" sz="6400" b="1" dirty="0">
                <a:solidFill>
                  <a:srgbClr val="0070C0"/>
                </a:solidFill>
                <a:latin typeface="Times New Roman" pitchFamily="18" charset="0"/>
                <a:cs typeface="Times New Roman" pitchFamily="18" charset="0"/>
              </a:rPr>
              <a:t>aranan asgari yaş ve öğrenim şartını taşıyanlardan</a:t>
            </a:r>
            <a:r>
              <a:rPr lang="tr-TR" sz="6400" b="1" dirty="0">
                <a:solidFill>
                  <a:srgbClr val="4F81BD">
                    <a:lumMod val="50000"/>
                  </a:srgbClr>
                </a:solidFill>
                <a:latin typeface="Times New Roman" pitchFamily="18" charset="0"/>
                <a:cs typeface="Times New Roman" pitchFamily="18" charset="0"/>
              </a:rPr>
              <a:t>;</a:t>
            </a:r>
          </a:p>
          <a:p>
            <a:pPr algn="just">
              <a:lnSpc>
                <a:spcPct val="150000"/>
              </a:lnSpc>
              <a:spcBef>
                <a:spcPts val="0"/>
              </a:spcBef>
              <a:buClr>
                <a:srgbClr val="C00000"/>
              </a:buClr>
            </a:pPr>
            <a:r>
              <a:rPr lang="tr-TR" sz="6400" b="1" dirty="0">
                <a:solidFill>
                  <a:srgbClr val="4F81BD">
                    <a:lumMod val="50000"/>
                  </a:srgbClr>
                </a:solidFill>
                <a:latin typeface="Times New Roman" pitchFamily="18" charset="0"/>
                <a:cs typeface="Times New Roman" pitchFamily="18" charset="0"/>
              </a:rPr>
              <a:t>             </a:t>
            </a:r>
            <a:r>
              <a:rPr lang="tr-TR" sz="6400" b="1" dirty="0">
                <a:solidFill>
                  <a:srgbClr val="00B050"/>
                </a:solidFill>
                <a:latin typeface="Times New Roman" pitchFamily="18" charset="0"/>
                <a:cs typeface="Times New Roman" pitchFamily="18" charset="0"/>
              </a:rPr>
              <a:t>a) 5362 sayılı Kanuna tabi bir işyeri sahibi olan ve/veya bu işyerinde fiilen usta olarak çalışanlardan, Konfederasyonca belirlenecek süreler içinde başvuruda bulunanlara doğrudan, (BU MADDE UYGULANMIYOR.)</a:t>
            </a:r>
          </a:p>
          <a:p>
            <a:pPr lvl="0" algn="just">
              <a:lnSpc>
                <a:spcPct val="150000"/>
              </a:lnSpc>
              <a:spcBef>
                <a:spcPts val="0"/>
              </a:spcBef>
              <a:buClr>
                <a:srgbClr val="C00000"/>
              </a:buClr>
            </a:pPr>
            <a:r>
              <a:rPr lang="tr-TR" sz="6400" b="1" dirty="0">
                <a:solidFill>
                  <a:srgbClr val="4F81BD">
                    <a:lumMod val="50000"/>
                  </a:srgbClr>
                </a:solidFill>
                <a:latin typeface="Times New Roman" pitchFamily="18" charset="0"/>
                <a:cs typeface="Times New Roman" pitchFamily="18" charset="0"/>
              </a:rPr>
              <a:t>             b) TESK kalfalık belgesi veya Bakanlıkça kabul edilmiş başka bir meslek kuruluşunca verilmiş kalfalık belgesi sahibi olup, </a:t>
            </a:r>
            <a:r>
              <a:rPr lang="tr-TR" sz="6400" b="1" dirty="0">
                <a:solidFill>
                  <a:srgbClr val="FF0000"/>
                </a:solidFill>
                <a:latin typeface="Times New Roman" pitchFamily="18" charset="0"/>
                <a:cs typeface="Times New Roman" pitchFamily="18" charset="0"/>
              </a:rPr>
              <a:t>mesleği ile ilgili işlerde en az beş yıl süreyle çalışmış </a:t>
            </a:r>
            <a:r>
              <a:rPr lang="tr-TR" sz="6400" b="1" dirty="0">
                <a:solidFill>
                  <a:srgbClr val="4F81BD">
                    <a:lumMod val="50000"/>
                  </a:srgbClr>
                </a:solidFill>
                <a:latin typeface="Times New Roman" pitchFamily="18" charset="0"/>
                <a:cs typeface="Times New Roman" pitchFamily="18" charset="0"/>
              </a:rPr>
              <a:t>olduğunu belgelendirenlerden odaca düzenlenecek ustalık sınavında başarılı olanlara </a:t>
            </a:r>
            <a:r>
              <a:rPr lang="tr-TR" sz="6400" b="1" dirty="0">
                <a:solidFill>
                  <a:srgbClr val="FF0000"/>
                </a:solidFill>
                <a:latin typeface="Times New Roman" pitchFamily="18" charset="0"/>
                <a:cs typeface="Times New Roman" pitchFamily="18" charset="0"/>
              </a:rPr>
              <a:t>sınav sonucunda,</a:t>
            </a:r>
          </a:p>
          <a:p>
            <a:pPr lvl="0" algn="just">
              <a:lnSpc>
                <a:spcPct val="150000"/>
              </a:lnSpc>
              <a:spcBef>
                <a:spcPts val="0"/>
              </a:spcBef>
              <a:buClr>
                <a:srgbClr val="C00000"/>
              </a:buClr>
            </a:pPr>
            <a:r>
              <a:rPr lang="tr-TR" sz="6400" b="1" dirty="0">
                <a:solidFill>
                  <a:srgbClr val="4F81BD">
                    <a:lumMod val="50000"/>
                  </a:srgbClr>
                </a:solidFill>
                <a:latin typeface="Times New Roman" pitchFamily="18" charset="0"/>
                <a:cs typeface="Times New Roman" pitchFamily="18" charset="0"/>
              </a:rPr>
              <a:t>             c) </a:t>
            </a:r>
            <a:r>
              <a:rPr lang="tr-TR" sz="6400" b="1" dirty="0">
                <a:solidFill>
                  <a:srgbClr val="FF0000"/>
                </a:solidFill>
                <a:latin typeface="Times New Roman" pitchFamily="18" charset="0"/>
                <a:cs typeface="Times New Roman" pitchFamily="18" charset="0"/>
              </a:rPr>
              <a:t>Mesleki ve teknik orta öğretim kurumlarından </a:t>
            </a:r>
            <a:r>
              <a:rPr lang="tr-TR" sz="6400" b="1" dirty="0">
                <a:solidFill>
                  <a:srgbClr val="4F81BD">
                    <a:lumMod val="50000"/>
                  </a:srgbClr>
                </a:solidFill>
                <a:latin typeface="Times New Roman" pitchFamily="18" charset="0"/>
                <a:cs typeface="Times New Roman" pitchFamily="18" charset="0"/>
              </a:rPr>
              <a:t>veya bu kurumların dengi yurtdışı kurumlardan mezun olanlardan odaca düzenlenecek </a:t>
            </a:r>
            <a:r>
              <a:rPr lang="tr-TR" sz="6400" b="1" dirty="0">
                <a:solidFill>
                  <a:srgbClr val="FF0000"/>
                </a:solidFill>
                <a:latin typeface="Times New Roman" pitchFamily="18" charset="0"/>
                <a:cs typeface="Times New Roman" pitchFamily="18" charset="0"/>
              </a:rPr>
              <a:t>ustalık sınavında başarılı olmaları halinde,</a:t>
            </a:r>
          </a:p>
          <a:p>
            <a:pPr lvl="0" algn="just">
              <a:lnSpc>
                <a:spcPct val="150000"/>
              </a:lnSpc>
              <a:spcBef>
                <a:spcPts val="0"/>
              </a:spcBef>
              <a:buClr>
                <a:srgbClr val="C00000"/>
              </a:buClr>
            </a:pPr>
            <a:r>
              <a:rPr lang="tr-TR" sz="6400" b="1" dirty="0">
                <a:solidFill>
                  <a:srgbClr val="4F81BD">
                    <a:lumMod val="50000"/>
                  </a:srgbClr>
                </a:solidFill>
                <a:latin typeface="Times New Roman" pitchFamily="18" charset="0"/>
                <a:cs typeface="Times New Roman" pitchFamily="18" charset="0"/>
              </a:rPr>
              <a:t>TESK Ustalık Belgesi verilir</a:t>
            </a:r>
            <a:r>
              <a:rPr lang="tr-TR" sz="6400" dirty="0">
                <a:solidFill>
                  <a:srgbClr val="4F81BD">
                    <a:lumMod val="50000"/>
                  </a:srgbClr>
                </a:solidFill>
                <a:latin typeface="Times New Roman" pitchFamily="18" charset="0"/>
                <a:cs typeface="Times New Roman" pitchFamily="18" charset="0"/>
              </a:rPr>
              <a:t>.</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380297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1196752"/>
            <a:ext cx="8712968" cy="4791851"/>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3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342900" lvl="0" indent="-342900" algn="l">
              <a:lnSpc>
                <a:spcPct val="150000"/>
              </a:lnSpc>
              <a:spcBef>
                <a:spcPts val="0"/>
              </a:spcBef>
              <a:buClr>
                <a:srgbClr val="C00000"/>
              </a:buClr>
              <a:buFont typeface="Wingdings" pitchFamily="2" charset="2"/>
              <a:buChar char="v"/>
            </a:pPr>
            <a:r>
              <a:rPr lang="tr-TR" sz="2900" b="1" u="sng" dirty="0">
                <a:solidFill>
                  <a:srgbClr val="4F81BD">
                    <a:lumMod val="50000"/>
                  </a:srgbClr>
                </a:solidFill>
                <a:latin typeface="Times New Roman" pitchFamily="18" charset="0"/>
                <a:cs typeface="Times New Roman" pitchFamily="18" charset="0"/>
              </a:rPr>
              <a:t>TESK Esnaflık Belgesi;</a:t>
            </a:r>
          </a:p>
          <a:p>
            <a:pPr lvl="0" algn="l">
              <a:lnSpc>
                <a:spcPct val="150000"/>
              </a:lnSpc>
              <a:spcBef>
                <a:spcPts val="0"/>
              </a:spcBef>
              <a:buClr>
                <a:srgbClr val="C00000"/>
              </a:buClr>
            </a:pPr>
            <a:endParaRPr lang="tr-TR" sz="29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MADDE 9 –</a:t>
            </a:r>
            <a:r>
              <a:rPr lang="tr-TR" sz="2400" b="1" dirty="0">
                <a:solidFill>
                  <a:srgbClr val="0070C0"/>
                </a:solidFill>
                <a:latin typeface="Times New Roman" pitchFamily="18" charset="0"/>
                <a:cs typeface="Times New Roman" pitchFamily="18" charset="0"/>
              </a:rPr>
              <a:t>Esnaflık ve </a:t>
            </a:r>
            <a:r>
              <a:rPr lang="tr-TR" sz="2400" b="1" dirty="0" smtClean="0">
                <a:solidFill>
                  <a:srgbClr val="0070C0"/>
                </a:solidFill>
                <a:latin typeface="Times New Roman" pitchFamily="18" charset="0"/>
                <a:cs typeface="Times New Roman" pitchFamily="18" charset="0"/>
              </a:rPr>
              <a:t>Sanatkârlık Mesleklerini Ayırma </a:t>
            </a:r>
            <a:r>
              <a:rPr lang="tr-TR" sz="2400" b="1" dirty="0">
                <a:solidFill>
                  <a:srgbClr val="0070C0"/>
                </a:solidFill>
                <a:latin typeface="Times New Roman" pitchFamily="18" charset="0"/>
                <a:cs typeface="Times New Roman" pitchFamily="18" charset="0"/>
              </a:rPr>
              <a:t>K</a:t>
            </a:r>
            <a:r>
              <a:rPr lang="tr-TR" sz="2400" b="1" dirty="0" smtClean="0">
                <a:solidFill>
                  <a:srgbClr val="0070C0"/>
                </a:solidFill>
                <a:latin typeface="Times New Roman" pitchFamily="18" charset="0"/>
                <a:cs typeface="Times New Roman" pitchFamily="18" charset="0"/>
              </a:rPr>
              <a:t>omisyonunca </a:t>
            </a:r>
            <a:r>
              <a:rPr lang="tr-TR" sz="2400" b="1" dirty="0">
                <a:solidFill>
                  <a:srgbClr val="0070C0"/>
                </a:solidFill>
                <a:latin typeface="Times New Roman" pitchFamily="18" charset="0"/>
                <a:cs typeface="Times New Roman" pitchFamily="18" charset="0"/>
              </a:rPr>
              <a:t>belirlenen ustalık becerisi gerektirmeyen mesleklerde</a:t>
            </a:r>
            <a:r>
              <a:rPr lang="tr-TR" sz="2400" b="1" dirty="0">
                <a:solidFill>
                  <a:srgbClr val="4F81BD">
                    <a:lumMod val="50000"/>
                  </a:srgbClr>
                </a:solidFill>
                <a:latin typeface="Times New Roman" pitchFamily="18" charset="0"/>
                <a:cs typeface="Times New Roman" pitchFamily="18" charset="0"/>
              </a:rPr>
              <a:t>; 3308 sayılı Kanun gereğince mesleğinde ustalık belgesi almak isteyenlerde aranan </a:t>
            </a:r>
            <a:r>
              <a:rPr lang="tr-TR" sz="2400" b="1" dirty="0">
                <a:solidFill>
                  <a:srgbClr val="0070C0"/>
                </a:solidFill>
                <a:latin typeface="Times New Roman" pitchFamily="18" charset="0"/>
                <a:cs typeface="Times New Roman" pitchFamily="18" charset="0"/>
              </a:rPr>
              <a:t>asgari yaş ve öğrenim şartını taşıyanlardan</a:t>
            </a:r>
            <a:r>
              <a:rPr lang="tr-TR" sz="2400" b="1" dirty="0">
                <a:solidFill>
                  <a:srgbClr val="4F81BD">
                    <a:lumMod val="50000"/>
                  </a:srgbClr>
                </a:solidFill>
                <a:latin typeface="Times New Roman" pitchFamily="18" charset="0"/>
                <a:cs typeface="Times New Roman" pitchFamily="18" charset="0"/>
              </a:rPr>
              <a:t>;</a:t>
            </a:r>
          </a:p>
          <a:p>
            <a:pPr lvl="0" algn="just">
              <a:lnSpc>
                <a:spcPct val="150000"/>
              </a:lnSpc>
              <a:spcBef>
                <a:spcPts val="0"/>
              </a:spcBef>
              <a:buClr>
                <a:srgbClr val="C00000"/>
              </a:buClr>
            </a:pPr>
            <a:r>
              <a:rPr lang="tr-TR" sz="2400" b="1" dirty="0">
                <a:solidFill>
                  <a:srgbClr val="00B050"/>
                </a:solidFill>
                <a:latin typeface="Times New Roman" pitchFamily="18" charset="0"/>
                <a:cs typeface="Times New Roman" pitchFamily="18" charset="0"/>
              </a:rPr>
              <a:t>             a) Bu Yönetmeliğin yürürlüğe girdiği tarihte 5362 sayılı Kanuna tabi bir işyeri sahibi olan ve/veya bu işyerinde çalışanlardan, Konfederasyonca belirlenecek süreler içinde başvuruda bulunanlara doğrudan, (BU MADDE UYGULANMIYOR.)</a:t>
            </a:r>
          </a:p>
          <a:p>
            <a:pPr lvl="0" algn="just">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b) </a:t>
            </a:r>
            <a:r>
              <a:rPr lang="tr-TR" sz="2400" b="1" dirty="0">
                <a:solidFill>
                  <a:srgbClr val="7030A0"/>
                </a:solidFill>
                <a:latin typeface="Times New Roman" pitchFamily="18" charset="0"/>
                <a:cs typeface="Times New Roman" pitchFamily="18" charset="0"/>
              </a:rPr>
              <a:t>Bu Yönetmeliğin yürürlüğe girdiği tarihten sonra </a:t>
            </a:r>
            <a:r>
              <a:rPr lang="tr-TR" sz="2400" b="1" dirty="0">
                <a:solidFill>
                  <a:srgbClr val="4F81BD">
                    <a:lumMod val="50000"/>
                  </a:srgbClr>
                </a:solidFill>
                <a:latin typeface="Times New Roman" pitchFamily="18" charset="0"/>
                <a:cs typeface="Times New Roman" pitchFamily="18" charset="0"/>
              </a:rPr>
              <a:t>mesleğe girenlerden, mesleği ile ilgili işlerde </a:t>
            </a:r>
            <a:r>
              <a:rPr lang="tr-TR" sz="2400" b="1" dirty="0">
                <a:solidFill>
                  <a:srgbClr val="FF0000"/>
                </a:solidFill>
                <a:latin typeface="Times New Roman" pitchFamily="18" charset="0"/>
                <a:cs typeface="Times New Roman" pitchFamily="18" charset="0"/>
              </a:rPr>
              <a:t>en az iki yıl süreyle çalışmış </a:t>
            </a:r>
            <a:r>
              <a:rPr lang="tr-TR" sz="2400" b="1" dirty="0">
                <a:solidFill>
                  <a:srgbClr val="4F81BD">
                    <a:lumMod val="50000"/>
                  </a:srgbClr>
                </a:solidFill>
                <a:latin typeface="Times New Roman" pitchFamily="18" charset="0"/>
                <a:cs typeface="Times New Roman" pitchFamily="18" charset="0"/>
              </a:rPr>
              <a:t>olduğunu belgelendiren ve odalarca düzenlenecek sınavlarda başarılı olanlara </a:t>
            </a:r>
            <a:r>
              <a:rPr lang="tr-TR" sz="2400" b="1" dirty="0">
                <a:solidFill>
                  <a:srgbClr val="FF0000"/>
                </a:solidFill>
                <a:latin typeface="Times New Roman" pitchFamily="18" charset="0"/>
                <a:cs typeface="Times New Roman" pitchFamily="18" charset="0"/>
              </a:rPr>
              <a:t>sınav sonucunda,</a:t>
            </a:r>
            <a:r>
              <a:rPr lang="tr-TR" sz="2400" b="1" dirty="0">
                <a:solidFill>
                  <a:srgbClr val="4F81BD">
                    <a:lumMod val="50000"/>
                  </a:srgbClr>
                </a:solidFill>
                <a:latin typeface="Times New Roman" pitchFamily="18" charset="0"/>
                <a:cs typeface="Times New Roman" pitchFamily="18" charset="0"/>
              </a:rPr>
              <a:t> TESK Esnaflık Belgesi verilir.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38029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1196752"/>
            <a:ext cx="8928992" cy="4791851"/>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96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5100" b="1" dirty="0">
                <a:solidFill>
                  <a:srgbClr val="4F81BD">
                    <a:lumMod val="50000"/>
                  </a:srgbClr>
                </a:solidFill>
                <a:latin typeface="Times New Roman" pitchFamily="18" charset="0"/>
                <a:cs typeface="Times New Roman" pitchFamily="18" charset="0"/>
              </a:rPr>
              <a:t>             </a:t>
            </a:r>
          </a:p>
          <a:p>
            <a:pPr marL="342900" lvl="0" indent="-342900" algn="l">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Sınava Hazırlık Kursları</a:t>
            </a:r>
          </a:p>
          <a:p>
            <a:pPr marL="342900" lvl="0" indent="-342900" algn="just">
              <a:lnSpc>
                <a:spcPct val="150000"/>
              </a:lnSpc>
              <a:spcBef>
                <a:spcPts val="0"/>
              </a:spcBef>
              <a:buClr>
                <a:srgbClr val="C00000"/>
              </a:buClr>
              <a:buFont typeface="Wingdings" pitchFamily="2" charset="2"/>
              <a:buChar char="v"/>
            </a:pPr>
            <a:endParaRPr lang="tr-TR" sz="72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MADDE 10 – Kalfalık, ustalık ve esnaflık sınavlarına girecekler için </a:t>
            </a:r>
            <a:r>
              <a:rPr lang="tr-TR" sz="7200" b="1" dirty="0">
                <a:solidFill>
                  <a:srgbClr val="FF0000"/>
                </a:solidFill>
                <a:latin typeface="Times New Roman" pitchFamily="18" charset="0"/>
                <a:cs typeface="Times New Roman" pitchFamily="18" charset="0"/>
              </a:rPr>
              <a:t>odalar imkanları ölçüsünde sınava hazırlık kursları</a:t>
            </a:r>
            <a:r>
              <a:rPr lang="tr-TR" sz="7200" b="1" dirty="0">
                <a:solidFill>
                  <a:srgbClr val="4F81BD">
                    <a:lumMod val="50000"/>
                  </a:srgbClr>
                </a:solidFill>
                <a:latin typeface="Times New Roman" pitchFamily="18" charset="0"/>
                <a:cs typeface="Times New Roman" pitchFamily="18" charset="0"/>
              </a:rPr>
              <a:t> düzenleyebilirler.</a:t>
            </a:r>
          </a:p>
          <a:p>
            <a:pPr lvl="0" algn="just">
              <a:lnSpc>
                <a:spcPct val="150000"/>
              </a:lnSpc>
              <a:spcBef>
                <a:spcPts val="0"/>
              </a:spcBef>
              <a:buClr>
                <a:srgbClr val="C00000"/>
              </a:buClr>
            </a:pPr>
            <a:endParaRPr lang="tr-TR" sz="7200" b="1" dirty="0">
              <a:solidFill>
                <a:srgbClr val="4F81BD">
                  <a:lumMod val="50000"/>
                </a:srgbClr>
              </a:solidFill>
              <a:latin typeface="Times New Roman" pitchFamily="18" charset="0"/>
              <a:cs typeface="Times New Roman" pitchFamily="18" charset="0"/>
            </a:endParaRPr>
          </a:p>
          <a:p>
            <a:pPr marL="285750" lvl="0" indent="-285750" algn="just">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Yetiştirme Kursları ve Eğitim Programları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Kalfalık, ustalık ve esnaflık belgesi almak üzere sınava girecek olan odaya üye kişiler ile bu kişilerin yanlarında çalışanlara yönelik olmak üzere </a:t>
            </a:r>
            <a:r>
              <a:rPr lang="tr-TR" sz="7200" b="1" dirty="0">
                <a:solidFill>
                  <a:srgbClr val="0070C0"/>
                </a:solidFill>
                <a:latin typeface="Times New Roman" pitchFamily="18" charset="0"/>
                <a:cs typeface="Times New Roman" pitchFamily="18" charset="0"/>
              </a:rPr>
              <a:t>odalar imkanları ölçüsünde sınava hazırlık amacıyla yetiştirme kursları düzenleyebilir.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Kurslar, oda başkanı veya yerine görevlendireceği oda yetkilisinin yönetiminde yürütülür. </a:t>
            </a:r>
            <a:r>
              <a:rPr lang="tr-TR" sz="7200" b="1" dirty="0">
                <a:solidFill>
                  <a:srgbClr val="FF0000"/>
                </a:solidFill>
                <a:latin typeface="Times New Roman" pitchFamily="18" charset="0"/>
                <a:cs typeface="Times New Roman" pitchFamily="18" charset="0"/>
              </a:rPr>
              <a:t>Oda yönetim kurulu, kursların açılmasından, işleyişinden ve sonuçlandırılmasından doğrudan sorumludur. </a:t>
            </a:r>
          </a:p>
          <a:p>
            <a:pPr lvl="0" algn="just">
              <a:lnSpc>
                <a:spcPct val="150000"/>
              </a:lnSpc>
              <a:spcBef>
                <a:spcPts val="0"/>
              </a:spcBef>
              <a:buClr>
                <a:srgbClr val="C00000"/>
              </a:buClr>
            </a:pPr>
            <a:endParaRPr lang="tr-TR" sz="72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380297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1196752"/>
            <a:ext cx="8712968" cy="4791851"/>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9600" b="1" dirty="0">
                <a:solidFill>
                  <a:srgbClr val="4F81BD">
                    <a:lumMod val="50000"/>
                  </a:srgbClr>
                </a:solidFill>
                <a:latin typeface="Times New Roman" pitchFamily="18" charset="0"/>
                <a:cs typeface="Times New Roman" pitchFamily="18" charset="0"/>
              </a:rPr>
              <a:t>Mesleki Belgeler ve Bu Belgelerin Verilme Esasları</a:t>
            </a:r>
          </a:p>
          <a:p>
            <a:pPr lvl="0">
              <a:lnSpc>
                <a:spcPct val="120000"/>
              </a:lnSpc>
              <a:spcBef>
                <a:spcPts val="0"/>
              </a:spcBef>
              <a:buClr>
                <a:srgbClr val="C00000"/>
              </a:buClr>
            </a:pPr>
            <a:endParaRPr lang="tr-TR" sz="9600" b="1" dirty="0">
              <a:solidFill>
                <a:srgbClr val="4F81BD">
                  <a:lumMod val="50000"/>
                </a:srgbClr>
              </a:solidFill>
              <a:latin typeface="Times New Roman" pitchFamily="18" charset="0"/>
              <a:cs typeface="Times New Roman" pitchFamily="18" charset="0"/>
            </a:endParaRPr>
          </a:p>
          <a:p>
            <a:pPr lvl="0" algn="l">
              <a:lnSpc>
                <a:spcPct val="12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285750" lvl="0" indent="-285750" algn="l">
              <a:lnSpc>
                <a:spcPct val="12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Kurs Sorumlusunun Görev ve Sorumlulukları </a:t>
            </a:r>
          </a:p>
          <a:p>
            <a:pPr marL="285750" lvl="0" indent="-285750" algn="l">
              <a:lnSpc>
                <a:spcPct val="120000"/>
              </a:lnSpc>
              <a:spcBef>
                <a:spcPts val="0"/>
              </a:spcBef>
              <a:buClr>
                <a:srgbClr val="C00000"/>
              </a:buClr>
              <a:buFont typeface="Wingdings" pitchFamily="2" charset="2"/>
              <a:buChar char="v"/>
            </a:pPr>
            <a:endParaRPr lang="tr-TR" sz="7200" b="1" u="sng"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Kurs sorumlusu olarak, </a:t>
            </a:r>
            <a:r>
              <a:rPr lang="tr-TR" sz="7200" b="1" dirty="0">
                <a:solidFill>
                  <a:srgbClr val="FF0000"/>
                </a:solidFill>
                <a:latin typeface="Times New Roman" pitchFamily="18" charset="0"/>
                <a:cs typeface="Times New Roman" pitchFamily="18" charset="0"/>
              </a:rPr>
              <a:t>oda eğitim müdürü veya uygun durumda bir görevli</a:t>
            </a:r>
            <a:r>
              <a:rPr lang="tr-TR" sz="7200" b="1" dirty="0">
                <a:solidFill>
                  <a:srgbClr val="4F81BD">
                    <a:lumMod val="50000"/>
                  </a:srgbClr>
                </a:solidFill>
                <a:latin typeface="Times New Roman" pitchFamily="18" charset="0"/>
                <a:cs typeface="Times New Roman" pitchFamily="18" charset="0"/>
              </a:rPr>
              <a:t>, oda yönetim kurulunun onayı ile görevlendirilir. </a:t>
            </a:r>
          </a:p>
          <a:p>
            <a:pPr lvl="0" algn="just">
              <a:lnSpc>
                <a:spcPct val="120000"/>
              </a:lnSpc>
              <a:spcBef>
                <a:spcPts val="0"/>
              </a:spcBef>
              <a:buClr>
                <a:srgbClr val="C00000"/>
              </a:buClr>
            </a:pPr>
            <a:endParaRPr lang="tr-TR" sz="7200" b="1"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Kurs sorumlusu; </a:t>
            </a:r>
          </a:p>
          <a:p>
            <a:pPr lvl="0" algn="just">
              <a:lnSpc>
                <a:spcPct val="12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a) Kursiyerlerin ve eğiticilerin derslere devamlarını izlemek, yoklama fişini tanzim etmek ve devamsızlık durumlarını kurs yönetimine bildirmek, </a:t>
            </a:r>
          </a:p>
          <a:p>
            <a:pPr lvl="0" algn="just">
              <a:lnSpc>
                <a:spcPct val="12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b) Eğitim araç ve gereçlerini temin ve muhafaza etmek, </a:t>
            </a:r>
          </a:p>
          <a:p>
            <a:pPr lvl="0" algn="just">
              <a:lnSpc>
                <a:spcPct val="12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c) Eğitimin düzenli ve disiplinli bir şekilde yürütülmesini ve sonuçlandırılmasını sağlamakla sorumludur. </a:t>
            </a: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2303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323528" y="908720"/>
            <a:ext cx="8568952" cy="547260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4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4400" b="1" dirty="0">
                <a:solidFill>
                  <a:srgbClr val="4F81BD">
                    <a:lumMod val="50000"/>
                  </a:srgbClr>
                </a:solidFill>
                <a:latin typeface="Times New Roman" pitchFamily="18" charset="0"/>
                <a:cs typeface="Times New Roman" pitchFamily="18" charset="0"/>
              </a:rPr>
              <a:t>             </a:t>
            </a:r>
          </a:p>
          <a:p>
            <a:pPr marL="342900" lvl="0" indent="-342900" algn="l">
              <a:lnSpc>
                <a:spcPct val="120000"/>
              </a:lnSpc>
              <a:spcBef>
                <a:spcPts val="0"/>
              </a:spcBef>
              <a:buClr>
                <a:srgbClr val="C00000"/>
              </a:buClr>
              <a:buFont typeface="Wingdings" pitchFamily="2" charset="2"/>
              <a:buChar char="v"/>
            </a:pPr>
            <a:r>
              <a:rPr lang="tr-TR" sz="3300" b="1" u="sng" dirty="0">
                <a:solidFill>
                  <a:srgbClr val="4F81BD">
                    <a:lumMod val="50000"/>
                  </a:srgbClr>
                </a:solidFill>
                <a:latin typeface="Times New Roman" pitchFamily="18" charset="0"/>
                <a:cs typeface="Times New Roman" pitchFamily="18" charset="0"/>
              </a:rPr>
              <a:t>Eğiticilerin Görevlendirilmesi, Sorumlulukları ve Ders Ücretleri </a:t>
            </a:r>
          </a:p>
          <a:p>
            <a:pPr lvl="0" algn="l">
              <a:lnSpc>
                <a:spcPct val="12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2900" b="1" dirty="0">
                <a:solidFill>
                  <a:srgbClr val="4F81BD">
                    <a:lumMod val="50000"/>
                  </a:srgbClr>
                </a:solidFill>
                <a:latin typeface="Times New Roman" pitchFamily="18" charset="0"/>
                <a:cs typeface="Times New Roman" pitchFamily="18" charset="0"/>
              </a:rPr>
              <a:t>Kursların müfredat programlarında yer alan dersler itibariyle, kursta ders </a:t>
            </a:r>
            <a:r>
              <a:rPr lang="tr-TR" sz="2900" b="1" dirty="0">
                <a:solidFill>
                  <a:srgbClr val="FF0000"/>
                </a:solidFill>
                <a:latin typeface="Times New Roman" pitchFamily="18" charset="0"/>
                <a:cs typeface="Times New Roman" pitchFamily="18" charset="0"/>
              </a:rPr>
              <a:t>verecek eğiticiler, odalarca mahalli idareler, Bakanlık kurumları ve üniversiteler ile işbirliği yapılmak suretiyle temin edilir. </a:t>
            </a:r>
          </a:p>
          <a:p>
            <a:pPr lvl="0" algn="just">
              <a:lnSpc>
                <a:spcPct val="120000"/>
              </a:lnSpc>
              <a:spcBef>
                <a:spcPts val="0"/>
              </a:spcBef>
              <a:buClr>
                <a:srgbClr val="C00000"/>
              </a:buClr>
            </a:pPr>
            <a:endParaRPr lang="tr-TR" sz="2900" b="1"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chemeClr val="accent1"/>
              </a:buClr>
            </a:pPr>
            <a:r>
              <a:rPr lang="tr-TR" sz="2900" b="1" dirty="0">
                <a:solidFill>
                  <a:srgbClr val="4F81BD">
                    <a:lumMod val="50000"/>
                  </a:srgbClr>
                </a:solidFill>
                <a:latin typeface="Times New Roman" pitchFamily="18" charset="0"/>
                <a:cs typeface="Times New Roman" pitchFamily="18" charset="0"/>
              </a:rPr>
              <a:t>Kurslarda ders verecek eğiticiler; </a:t>
            </a:r>
          </a:p>
          <a:p>
            <a:pPr lvl="0" algn="just">
              <a:lnSpc>
                <a:spcPct val="120000"/>
              </a:lnSpc>
              <a:spcBef>
                <a:spcPts val="0"/>
              </a:spcBef>
              <a:buClr>
                <a:schemeClr val="accent1"/>
              </a:buClr>
            </a:pPr>
            <a:endParaRPr lang="tr-TR" sz="2900" b="1"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2900" b="1" dirty="0">
                <a:solidFill>
                  <a:srgbClr val="4F81BD">
                    <a:lumMod val="50000"/>
                  </a:srgbClr>
                </a:solidFill>
                <a:latin typeface="Times New Roman" pitchFamily="18" charset="0"/>
                <a:cs typeface="Times New Roman" pitchFamily="18" charset="0"/>
              </a:rPr>
              <a:t>a) Dersin müfredat programına göre hazırlık yapmak, </a:t>
            </a:r>
          </a:p>
          <a:p>
            <a:pPr lvl="0" algn="just">
              <a:lnSpc>
                <a:spcPct val="120000"/>
              </a:lnSpc>
              <a:spcBef>
                <a:spcPts val="0"/>
              </a:spcBef>
              <a:buClr>
                <a:srgbClr val="C00000"/>
              </a:buClr>
            </a:pPr>
            <a:r>
              <a:rPr lang="tr-TR" sz="2900" b="1" dirty="0">
                <a:solidFill>
                  <a:srgbClr val="4F81BD">
                    <a:lumMod val="50000"/>
                  </a:srgbClr>
                </a:solidFill>
                <a:latin typeface="Times New Roman" pitchFamily="18" charset="0"/>
                <a:cs typeface="Times New Roman" pitchFamily="18" charset="0"/>
              </a:rPr>
              <a:t>b) Ders konularının işlenmesi sırasında modern eğitim metotlarını uygulamak, ders konusuna uygun araç, gereç ve materyallerden yararlanmak suretiyle, programı tamamlamakla yükümlüdürler. </a:t>
            </a:r>
          </a:p>
          <a:p>
            <a:pPr lvl="0" algn="just">
              <a:lnSpc>
                <a:spcPct val="120000"/>
              </a:lnSpc>
              <a:spcBef>
                <a:spcPts val="0"/>
              </a:spcBef>
              <a:buClr>
                <a:srgbClr val="C00000"/>
              </a:buClr>
            </a:pPr>
            <a:endParaRPr lang="tr-TR" sz="2900" b="1"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2900" b="1" dirty="0">
                <a:solidFill>
                  <a:srgbClr val="4F81BD">
                    <a:lumMod val="50000"/>
                  </a:srgbClr>
                </a:solidFill>
                <a:latin typeface="Times New Roman" pitchFamily="18" charset="0"/>
                <a:cs typeface="Times New Roman" pitchFamily="18" charset="0"/>
              </a:rPr>
              <a:t>Kurslarda görev alan </a:t>
            </a:r>
            <a:r>
              <a:rPr lang="tr-TR" sz="2900" b="1" dirty="0">
                <a:solidFill>
                  <a:srgbClr val="FF0000"/>
                </a:solidFill>
                <a:latin typeface="Times New Roman" pitchFamily="18" charset="0"/>
                <a:cs typeface="Times New Roman" pitchFamily="18" charset="0"/>
              </a:rPr>
              <a:t>eğiticilere ödenecek ders ücretleri, oda yönetim kurulu tarafından tespit edilerek kursun bitiminde oda eğitim bütçesinden </a:t>
            </a:r>
            <a:r>
              <a:rPr lang="tr-TR" sz="2900" b="1" dirty="0">
                <a:solidFill>
                  <a:srgbClr val="4F81BD">
                    <a:lumMod val="50000"/>
                  </a:srgbClr>
                </a:solidFill>
                <a:latin typeface="Times New Roman" pitchFamily="18" charset="0"/>
                <a:cs typeface="Times New Roman" pitchFamily="18" charset="0"/>
              </a:rPr>
              <a:t>ödenir.</a:t>
            </a: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777531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908720"/>
            <a:ext cx="8712968" cy="5472608"/>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3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342900" lvl="0" indent="-342900" algn="l">
              <a:lnSpc>
                <a:spcPct val="110000"/>
              </a:lnSpc>
              <a:spcBef>
                <a:spcPts val="0"/>
              </a:spcBef>
              <a:buClr>
                <a:srgbClr val="C00000"/>
              </a:buClr>
              <a:buFont typeface="Wingdings" pitchFamily="2" charset="2"/>
              <a:buChar char="v"/>
            </a:pPr>
            <a:r>
              <a:rPr lang="tr-TR" sz="2400" b="1" u="sng" dirty="0">
                <a:solidFill>
                  <a:srgbClr val="4F81BD">
                    <a:lumMod val="50000"/>
                  </a:srgbClr>
                </a:solidFill>
                <a:latin typeface="Times New Roman" pitchFamily="18" charset="0"/>
                <a:cs typeface="Times New Roman" pitchFamily="18" charset="0"/>
              </a:rPr>
              <a:t>Kursların Müfredat  Programları </a:t>
            </a:r>
          </a:p>
          <a:p>
            <a:pPr lvl="0" algn="l">
              <a:lnSpc>
                <a:spcPct val="11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just">
              <a:lnSpc>
                <a:spcPct val="110000"/>
              </a:lnSpc>
              <a:spcBef>
                <a:spcPts val="0"/>
              </a:spcBef>
              <a:buClr>
                <a:srgbClr val="C00000"/>
              </a:buClr>
            </a:pPr>
            <a:r>
              <a:rPr lang="tr-TR" sz="1900" b="1" dirty="0">
                <a:solidFill>
                  <a:srgbClr val="4F81BD">
                    <a:lumMod val="50000"/>
                  </a:srgbClr>
                </a:solidFill>
                <a:latin typeface="Times New Roman" pitchFamily="18" charset="0"/>
                <a:cs typeface="Times New Roman" pitchFamily="18" charset="0"/>
              </a:rPr>
              <a:t>Kurslarda, </a:t>
            </a:r>
            <a:r>
              <a:rPr lang="tr-TR" sz="1900" b="1" dirty="0">
                <a:solidFill>
                  <a:srgbClr val="FF0000"/>
                </a:solidFill>
                <a:latin typeface="Times New Roman" pitchFamily="18" charset="0"/>
                <a:cs typeface="Times New Roman" pitchFamily="18" charset="0"/>
              </a:rPr>
              <a:t>Bakanlık tarafından müfredat programları hazırlanmış olan meslek dallarında bu programlar uygulanacaktır. </a:t>
            </a:r>
          </a:p>
          <a:p>
            <a:pPr lvl="0" algn="just">
              <a:lnSpc>
                <a:spcPct val="110000"/>
              </a:lnSpc>
              <a:spcBef>
                <a:spcPts val="0"/>
              </a:spcBef>
              <a:buClr>
                <a:srgbClr val="C00000"/>
              </a:buClr>
            </a:pPr>
            <a:endParaRPr lang="tr-TR" sz="1900" b="1" dirty="0">
              <a:solidFill>
                <a:srgbClr val="4F81BD">
                  <a:lumMod val="50000"/>
                </a:srgbClr>
              </a:solidFill>
              <a:latin typeface="Times New Roman" pitchFamily="18" charset="0"/>
              <a:cs typeface="Times New Roman" pitchFamily="18" charset="0"/>
            </a:endParaRPr>
          </a:p>
          <a:p>
            <a:pPr lvl="0" algn="just">
              <a:lnSpc>
                <a:spcPct val="110000"/>
              </a:lnSpc>
              <a:spcBef>
                <a:spcPts val="0"/>
              </a:spcBef>
              <a:buClr>
                <a:srgbClr val="C00000"/>
              </a:buClr>
            </a:pPr>
            <a:r>
              <a:rPr lang="tr-TR" sz="1900" b="1" dirty="0">
                <a:solidFill>
                  <a:srgbClr val="4F81BD">
                    <a:lumMod val="50000"/>
                  </a:srgbClr>
                </a:solidFill>
                <a:latin typeface="Times New Roman" pitchFamily="18" charset="0"/>
                <a:cs typeface="Times New Roman" pitchFamily="18" charset="0"/>
              </a:rPr>
              <a:t>Müfredat programı hazırlanmamış meslek dallarında ise; </a:t>
            </a:r>
            <a:r>
              <a:rPr lang="tr-TR" sz="1900" b="1" dirty="0">
                <a:solidFill>
                  <a:srgbClr val="FF0000"/>
                </a:solidFill>
                <a:latin typeface="Times New Roman" pitchFamily="18" charset="0"/>
                <a:cs typeface="Times New Roman" pitchFamily="18" charset="0"/>
              </a:rPr>
              <a:t>federasyonu olan meslek dallarında ilgili federasyonun, </a:t>
            </a:r>
            <a:r>
              <a:rPr lang="tr-TR" sz="1900" b="1" dirty="0">
                <a:solidFill>
                  <a:srgbClr val="0070C0"/>
                </a:solidFill>
                <a:latin typeface="Times New Roman" pitchFamily="18" charset="0"/>
                <a:cs typeface="Times New Roman" pitchFamily="18" charset="0"/>
              </a:rPr>
              <a:t>fed</a:t>
            </a:r>
            <a:r>
              <a:rPr lang="tr-TR" sz="1900" b="1" dirty="0" smtClean="0">
                <a:solidFill>
                  <a:srgbClr val="0070C0"/>
                </a:solidFill>
                <a:latin typeface="Times New Roman" pitchFamily="18" charset="0"/>
                <a:cs typeface="Times New Roman" pitchFamily="18" charset="0"/>
              </a:rPr>
              <a:t>erasyonu </a:t>
            </a:r>
            <a:r>
              <a:rPr lang="tr-TR" sz="1900" b="1" dirty="0">
                <a:solidFill>
                  <a:srgbClr val="0070C0"/>
                </a:solidFill>
                <a:latin typeface="Times New Roman" pitchFamily="18" charset="0"/>
                <a:cs typeface="Times New Roman" pitchFamily="18" charset="0"/>
              </a:rPr>
              <a:t>olmayan meslek dallarında ise birliklerin meslek eğitimi danışmanlığı birimleri tarafından </a:t>
            </a:r>
            <a:r>
              <a:rPr lang="tr-TR" sz="1900" b="1" dirty="0">
                <a:solidFill>
                  <a:srgbClr val="4F81BD">
                    <a:lumMod val="50000"/>
                  </a:srgbClr>
                </a:solidFill>
                <a:latin typeface="Times New Roman" pitchFamily="18" charset="0"/>
                <a:cs typeface="Times New Roman" pitchFamily="18" charset="0"/>
              </a:rPr>
              <a:t>gerektiğinde alan uzmanı takviyesi ile müfredat programları hazırlanır ve kurslarda uygulanır. </a:t>
            </a:r>
          </a:p>
          <a:p>
            <a:pPr lvl="0" algn="just">
              <a:lnSpc>
                <a:spcPct val="110000"/>
              </a:lnSpc>
              <a:spcBef>
                <a:spcPts val="0"/>
              </a:spcBef>
              <a:buClr>
                <a:srgbClr val="C00000"/>
              </a:buClr>
            </a:pPr>
            <a:endParaRPr lang="tr-TR" sz="1900" b="1" dirty="0">
              <a:solidFill>
                <a:srgbClr val="4F81BD">
                  <a:lumMod val="50000"/>
                </a:srgbClr>
              </a:solidFill>
              <a:latin typeface="Times New Roman" pitchFamily="18" charset="0"/>
              <a:cs typeface="Times New Roman" pitchFamily="18" charset="0"/>
            </a:endParaRPr>
          </a:p>
          <a:p>
            <a:pPr lvl="0" algn="just">
              <a:lnSpc>
                <a:spcPct val="110000"/>
              </a:lnSpc>
              <a:spcBef>
                <a:spcPts val="0"/>
              </a:spcBef>
              <a:buClr>
                <a:srgbClr val="C00000"/>
              </a:buClr>
            </a:pPr>
            <a:r>
              <a:rPr lang="tr-TR" sz="1900" b="1" dirty="0">
                <a:solidFill>
                  <a:srgbClr val="4F81BD">
                    <a:lumMod val="50000"/>
                  </a:srgbClr>
                </a:solidFill>
                <a:latin typeface="Times New Roman" pitchFamily="18" charset="0"/>
                <a:cs typeface="Times New Roman" pitchFamily="18" charset="0"/>
              </a:rPr>
              <a:t>Federasyonlar ve birlikler tarafından hazırlanan </a:t>
            </a:r>
            <a:r>
              <a:rPr lang="tr-TR" sz="1900" b="1" dirty="0">
                <a:solidFill>
                  <a:srgbClr val="FF0000"/>
                </a:solidFill>
                <a:latin typeface="Times New Roman" pitchFamily="18" charset="0"/>
                <a:cs typeface="Times New Roman" pitchFamily="18" charset="0"/>
              </a:rPr>
              <a:t>çerçeve müfredat programları Konfederasyonun onayından geçtikten sonra uygulamaya konur. </a:t>
            </a:r>
          </a:p>
          <a:p>
            <a:pPr lvl="0" algn="l">
              <a:lnSpc>
                <a:spcPct val="110000"/>
              </a:lnSpc>
              <a:spcBef>
                <a:spcPts val="0"/>
              </a:spcBef>
              <a:buClr>
                <a:srgbClr val="C00000"/>
              </a:buClr>
            </a:pPr>
            <a:endParaRPr lang="tr-TR" sz="29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21444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0" y="1196752"/>
            <a:ext cx="9108504" cy="47918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342900" lvl="0" indent="-342900" algn="l">
              <a:lnSpc>
                <a:spcPct val="110000"/>
              </a:lnSpc>
              <a:spcBef>
                <a:spcPts val="0"/>
              </a:spcBef>
              <a:buClr>
                <a:srgbClr val="C00000"/>
              </a:buClr>
              <a:buFont typeface="Wingdings" pitchFamily="2" charset="2"/>
              <a:buChar char="v"/>
            </a:pPr>
            <a:r>
              <a:rPr lang="tr-TR" sz="1800" b="1" u="sng" dirty="0">
                <a:solidFill>
                  <a:srgbClr val="4F81BD">
                    <a:lumMod val="50000"/>
                  </a:srgbClr>
                </a:solidFill>
                <a:latin typeface="Times New Roman" pitchFamily="18" charset="0"/>
                <a:cs typeface="Times New Roman" pitchFamily="18" charset="0"/>
              </a:rPr>
              <a:t>Sınavların Düzenlenmesi</a:t>
            </a:r>
          </a:p>
          <a:p>
            <a:pPr lvl="0" algn="just">
              <a:lnSpc>
                <a:spcPct val="11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MADDE 11 – Bu Yönetmeliğin 6’ncı maddesinde belirtilen mesleki belgelerin </a:t>
            </a:r>
            <a:r>
              <a:rPr lang="tr-TR" sz="1800" b="1" dirty="0">
                <a:solidFill>
                  <a:srgbClr val="FF0000"/>
                </a:solidFill>
                <a:latin typeface="Times New Roman" pitchFamily="18" charset="0"/>
                <a:cs typeface="Times New Roman" pitchFamily="18" charset="0"/>
              </a:rPr>
              <a:t>sınavları yılda iki defadan az olmamak üzere ilgili oda tarafından yapılır.</a:t>
            </a:r>
            <a:r>
              <a:rPr lang="tr-TR" sz="1800" b="1" dirty="0">
                <a:solidFill>
                  <a:srgbClr val="4F81BD">
                    <a:lumMod val="50000"/>
                  </a:srgbClr>
                </a:solidFill>
                <a:latin typeface="Times New Roman" pitchFamily="18" charset="0"/>
                <a:cs typeface="Times New Roman" pitchFamily="18" charset="0"/>
              </a:rPr>
              <a:t> Belgelere ilişkin </a:t>
            </a:r>
            <a:r>
              <a:rPr lang="tr-TR" sz="1800" b="1" dirty="0">
                <a:solidFill>
                  <a:srgbClr val="0070C0"/>
                </a:solidFill>
                <a:latin typeface="Times New Roman" pitchFamily="18" charset="0"/>
                <a:cs typeface="Times New Roman" pitchFamily="18" charset="0"/>
              </a:rPr>
              <a:t>sınavlar, odanın başvurusu üzerine birlik tarafından planlanarak duyurulur.</a:t>
            </a:r>
          </a:p>
          <a:p>
            <a:pPr lvl="0" algn="just">
              <a:lnSpc>
                <a:spcPct val="110000"/>
              </a:lnSpc>
              <a:spcBef>
                <a:spcPts val="0"/>
              </a:spcBef>
              <a:buClr>
                <a:srgbClr val="C00000"/>
              </a:buClr>
            </a:pPr>
            <a:endParaRPr lang="tr-TR" sz="1800" b="1" dirty="0">
              <a:solidFill>
                <a:srgbClr val="4F81BD">
                  <a:lumMod val="50000"/>
                </a:srgbClr>
              </a:solidFill>
              <a:latin typeface="Times New Roman" pitchFamily="18" charset="0"/>
              <a:cs typeface="Times New Roman" pitchFamily="18" charset="0"/>
            </a:endParaRPr>
          </a:p>
          <a:p>
            <a:pPr marL="285750" lvl="0" indent="-285750" algn="just">
              <a:lnSpc>
                <a:spcPct val="110000"/>
              </a:lnSpc>
              <a:spcBef>
                <a:spcPts val="0"/>
              </a:spcBef>
              <a:buClr>
                <a:srgbClr val="C00000"/>
              </a:buClr>
              <a:buFont typeface="Wingdings" pitchFamily="2" charset="2"/>
              <a:buChar char="v"/>
            </a:pPr>
            <a:r>
              <a:rPr lang="tr-TR" sz="1800" b="1" u="sng" dirty="0">
                <a:solidFill>
                  <a:srgbClr val="4F81BD">
                    <a:lumMod val="50000"/>
                  </a:srgbClr>
                </a:solidFill>
                <a:latin typeface="Times New Roman" pitchFamily="18" charset="0"/>
                <a:cs typeface="Times New Roman" pitchFamily="18" charset="0"/>
              </a:rPr>
              <a:t>Sınavların Şekli </a:t>
            </a:r>
          </a:p>
          <a:p>
            <a:pPr lvl="0" algn="just">
              <a:lnSpc>
                <a:spcPct val="11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Sınavlar, sınav komisyonlarınca </a:t>
            </a:r>
            <a:r>
              <a:rPr lang="tr-TR" sz="1800" b="1" dirty="0">
                <a:solidFill>
                  <a:srgbClr val="FF0000"/>
                </a:solidFill>
                <a:latin typeface="Times New Roman" pitchFamily="18" charset="0"/>
                <a:cs typeface="Times New Roman" pitchFamily="18" charset="0"/>
              </a:rPr>
              <a:t>yazılı ve uygulamalı ( pratik ) olmak üzere iki aşamalı </a:t>
            </a:r>
            <a:r>
              <a:rPr lang="tr-TR" sz="1800" b="1" dirty="0">
                <a:solidFill>
                  <a:srgbClr val="4F81BD">
                    <a:lumMod val="50000"/>
                  </a:srgbClr>
                </a:solidFill>
                <a:latin typeface="Times New Roman" pitchFamily="18" charset="0"/>
                <a:cs typeface="Times New Roman" pitchFamily="18" charset="0"/>
              </a:rPr>
              <a:t>olarak yapılır. Yazılı ve uygulamalı sınavlarda </a:t>
            </a:r>
            <a:r>
              <a:rPr lang="tr-TR" sz="1800" b="1" dirty="0">
                <a:solidFill>
                  <a:srgbClr val="FF0000"/>
                </a:solidFill>
                <a:latin typeface="Times New Roman" pitchFamily="18" charset="0"/>
                <a:cs typeface="Times New Roman" pitchFamily="18" charset="0"/>
              </a:rPr>
              <a:t>başarılı olanlar mesleki belge almaya hak kazanır. </a:t>
            </a:r>
          </a:p>
          <a:p>
            <a:pPr lvl="0" algn="just">
              <a:lnSpc>
                <a:spcPct val="110000"/>
              </a:lnSpc>
              <a:spcBef>
                <a:spcPts val="0"/>
              </a:spcBef>
              <a:buClr>
                <a:srgbClr val="C00000"/>
              </a:buClr>
            </a:pPr>
            <a:endParaRPr lang="tr-TR" sz="1800" b="1" dirty="0">
              <a:solidFill>
                <a:srgbClr val="4F81BD">
                  <a:lumMod val="50000"/>
                </a:srgbClr>
              </a:solidFill>
              <a:latin typeface="Times New Roman" pitchFamily="18" charset="0"/>
              <a:cs typeface="Times New Roman" pitchFamily="18" charset="0"/>
            </a:endParaRPr>
          </a:p>
          <a:p>
            <a:pPr lvl="0" algn="just">
              <a:lnSpc>
                <a:spcPct val="110000"/>
              </a:lnSpc>
              <a:spcBef>
                <a:spcPts val="0"/>
              </a:spcBef>
              <a:buClr>
                <a:srgbClr val="C00000"/>
              </a:buClr>
            </a:pPr>
            <a:r>
              <a:rPr lang="tr-TR" sz="1800" b="1" dirty="0">
                <a:solidFill>
                  <a:srgbClr val="0070C0"/>
                </a:solidFill>
                <a:latin typeface="Times New Roman" pitchFamily="18" charset="0"/>
                <a:cs typeface="Times New Roman" pitchFamily="18" charset="0"/>
              </a:rPr>
              <a:t>TESK Esnaflık Belgesi sınavları </a:t>
            </a:r>
            <a:r>
              <a:rPr lang="tr-TR" sz="1800" b="1" u="sng" dirty="0">
                <a:solidFill>
                  <a:srgbClr val="FF0000"/>
                </a:solidFill>
                <a:latin typeface="Times New Roman" pitchFamily="18" charset="0"/>
                <a:cs typeface="Times New Roman" pitchFamily="18" charset="0"/>
              </a:rPr>
              <a:t>sadece yazılı </a:t>
            </a:r>
            <a:r>
              <a:rPr lang="tr-TR" sz="1800" b="1" dirty="0">
                <a:solidFill>
                  <a:srgbClr val="0070C0"/>
                </a:solidFill>
                <a:latin typeface="Times New Roman" pitchFamily="18" charset="0"/>
                <a:cs typeface="Times New Roman" pitchFamily="18" charset="0"/>
              </a:rPr>
              <a:t>olarak yapılır.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2742092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6021288"/>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endParaRPr lang="tr-TR" sz="7400" b="1" dirty="0">
              <a:solidFill>
                <a:srgbClr val="4F81BD">
                  <a:lumMod val="50000"/>
                </a:srgbClr>
              </a:solidFill>
              <a:latin typeface="Times New Roman" pitchFamily="18" charset="0"/>
              <a:cs typeface="Times New Roman" pitchFamily="18" charset="0"/>
            </a:endParaRPr>
          </a:p>
          <a:p>
            <a:pPr lvl="0">
              <a:lnSpc>
                <a:spcPct val="150000"/>
              </a:lnSpc>
              <a:spcBef>
                <a:spcPts val="0"/>
              </a:spcBef>
              <a:buClr>
                <a:srgbClr val="C00000"/>
              </a:buClr>
            </a:pPr>
            <a:r>
              <a:rPr lang="tr-TR" sz="7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685800" lvl="0" indent="-685800" algn="l">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Mesleki  Belge Sınav Komisyonlarının Oluşturulması</a:t>
            </a:r>
          </a:p>
          <a:p>
            <a:pPr marL="685800" lvl="0" indent="-685800" algn="l">
              <a:lnSpc>
                <a:spcPct val="150000"/>
              </a:lnSpc>
              <a:spcBef>
                <a:spcPts val="0"/>
              </a:spcBef>
              <a:buClr>
                <a:srgbClr val="C00000"/>
              </a:buClr>
              <a:buFont typeface="Wingdings" pitchFamily="2" charset="2"/>
              <a:buChar char="v"/>
            </a:pPr>
            <a:endParaRPr lang="tr-TR" sz="72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MADDE 12-  Mesleki belge sınav komisyonları ilgili </a:t>
            </a:r>
            <a:r>
              <a:rPr lang="tr-TR" sz="7200" b="1" dirty="0">
                <a:solidFill>
                  <a:srgbClr val="0070C0"/>
                </a:solidFill>
                <a:latin typeface="Times New Roman" pitchFamily="18" charset="0"/>
                <a:cs typeface="Times New Roman" pitchFamily="18" charset="0"/>
              </a:rPr>
              <a:t>oda başkanının veya görevlendireceği yönetim kurulu üyesinin başkanlığında;</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 </a:t>
            </a:r>
            <a:r>
              <a:rPr lang="tr-TR" sz="7200" b="1" dirty="0">
                <a:solidFill>
                  <a:srgbClr val="FF0000"/>
                </a:solidFill>
                <a:latin typeface="Times New Roman" pitchFamily="18" charset="0"/>
                <a:cs typeface="Times New Roman" pitchFamily="18" charset="0"/>
              </a:rPr>
              <a:t>İlgili meslekten </a:t>
            </a:r>
            <a:r>
              <a:rPr lang="tr-TR" sz="7200" b="1" dirty="0">
                <a:solidFill>
                  <a:srgbClr val="4F81BD">
                    <a:lumMod val="50000"/>
                  </a:srgbClr>
                </a:solidFill>
                <a:latin typeface="Times New Roman" pitchFamily="18" charset="0"/>
                <a:cs typeface="Times New Roman" pitchFamily="18" charset="0"/>
              </a:rPr>
              <a:t>oda başkanlığınca görevlendirilecek </a:t>
            </a:r>
            <a:r>
              <a:rPr lang="tr-TR" sz="7200" b="1" dirty="0">
                <a:solidFill>
                  <a:srgbClr val="FF0000"/>
                </a:solidFill>
                <a:latin typeface="Times New Roman" pitchFamily="18" charset="0"/>
                <a:cs typeface="Times New Roman" pitchFamily="18" charset="0"/>
              </a:rPr>
              <a:t>iki üye</a:t>
            </a:r>
            <a:r>
              <a:rPr lang="tr-TR" sz="7200" b="1" dirty="0">
                <a:solidFill>
                  <a:srgbClr val="4F81BD">
                    <a:lumMod val="50000"/>
                  </a:srgbClr>
                </a:solidFill>
                <a:latin typeface="Times New Roman" pitchFamily="18" charset="0"/>
                <a:cs typeface="Times New Roman" pitchFamily="18" charset="0"/>
              </a:rPr>
              <a:t>,</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b) Oda </a:t>
            </a:r>
            <a:r>
              <a:rPr lang="tr-TR" sz="7200" b="1" dirty="0">
                <a:solidFill>
                  <a:srgbClr val="FF0000"/>
                </a:solidFill>
                <a:latin typeface="Times New Roman" pitchFamily="18" charset="0"/>
                <a:cs typeface="Times New Roman" pitchFamily="18" charset="0"/>
              </a:rPr>
              <a:t>mesleki eğitim danışmanlığı biriminden bir üye</a:t>
            </a:r>
            <a:r>
              <a:rPr lang="tr-TR" sz="7200" b="1" dirty="0">
                <a:solidFill>
                  <a:srgbClr val="4F81BD">
                    <a:lumMod val="50000"/>
                  </a:srgbClr>
                </a:solidFill>
                <a:latin typeface="Times New Roman" pitchFamily="18" charset="0"/>
                <a:cs typeface="Times New Roman" pitchFamily="18" charset="0"/>
              </a:rPr>
              <a:t>,</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c)İlgili meslek alanlarında </a:t>
            </a:r>
            <a:r>
              <a:rPr lang="tr-TR" sz="7200" b="1" dirty="0">
                <a:solidFill>
                  <a:srgbClr val="FF0000"/>
                </a:solidFill>
                <a:latin typeface="Times New Roman" pitchFamily="18" charset="0"/>
                <a:cs typeface="Times New Roman" pitchFamily="18" charset="0"/>
              </a:rPr>
              <a:t>mesleki eğitim merkezi öğretmenleri</a:t>
            </a:r>
            <a:r>
              <a:rPr lang="tr-TR" sz="7200" b="1" dirty="0">
                <a:solidFill>
                  <a:srgbClr val="4F81BD">
                    <a:lumMod val="50000"/>
                  </a:srgbClr>
                </a:solidFill>
                <a:latin typeface="Times New Roman" pitchFamily="18" charset="0"/>
                <a:cs typeface="Times New Roman" pitchFamily="18" charset="0"/>
              </a:rPr>
              <a:t>, mesleki eğitim merkezi bulunmaması halinde diğer mesleki ve teknik öğretim kurumlarındaki öğretmenler arasından milli eğitim müdürlüğünce görevlendirilecek </a:t>
            </a:r>
            <a:r>
              <a:rPr lang="tr-TR" sz="7200" b="1" dirty="0">
                <a:solidFill>
                  <a:srgbClr val="FF0000"/>
                </a:solidFill>
                <a:latin typeface="Times New Roman" pitchFamily="18" charset="0"/>
                <a:cs typeface="Times New Roman" pitchFamily="18" charset="0"/>
              </a:rPr>
              <a:t>bir </a:t>
            </a:r>
            <a:r>
              <a:rPr lang="tr-TR" sz="7200" b="1" dirty="0" smtClean="0">
                <a:solidFill>
                  <a:srgbClr val="FF0000"/>
                </a:solidFill>
                <a:latin typeface="Times New Roman" pitchFamily="18" charset="0"/>
                <a:cs typeface="Times New Roman" pitchFamily="18" charset="0"/>
              </a:rPr>
              <a:t>üye</a:t>
            </a:r>
            <a:r>
              <a:rPr lang="tr-TR" sz="7200" b="1" dirty="0">
                <a:solidFill>
                  <a:srgbClr val="FF0000"/>
                </a:solidFill>
                <a:latin typeface="Times New Roman" pitchFamily="18" charset="0"/>
                <a:cs typeface="Times New Roman" pitchFamily="18" charset="0"/>
              </a:rPr>
              <a:t>,</a:t>
            </a:r>
            <a:r>
              <a:rPr lang="tr-TR" sz="7200" b="1" dirty="0" smtClean="0">
                <a:solidFill>
                  <a:srgbClr val="4F81BD">
                    <a:lumMod val="50000"/>
                  </a:srgbClr>
                </a:solidFill>
                <a:latin typeface="Times New Roman" pitchFamily="18" charset="0"/>
                <a:cs typeface="Times New Roman" pitchFamily="18" charset="0"/>
              </a:rPr>
              <a:t> olmak </a:t>
            </a:r>
            <a:r>
              <a:rPr lang="tr-TR" sz="7200" b="1" dirty="0">
                <a:solidFill>
                  <a:srgbClr val="4F81BD">
                    <a:lumMod val="50000"/>
                  </a:srgbClr>
                </a:solidFill>
                <a:latin typeface="Times New Roman" pitchFamily="18" charset="0"/>
                <a:cs typeface="Times New Roman" pitchFamily="18" charset="0"/>
              </a:rPr>
              <a:t>üzere </a:t>
            </a:r>
            <a:r>
              <a:rPr lang="tr-TR" sz="7200" b="1" dirty="0">
                <a:solidFill>
                  <a:srgbClr val="0070C0"/>
                </a:solidFill>
                <a:latin typeface="Times New Roman" pitchFamily="18" charset="0"/>
                <a:cs typeface="Times New Roman" pitchFamily="18" charset="0"/>
              </a:rPr>
              <a:t>toplam beş kişiden oluşur.</a:t>
            </a:r>
          </a:p>
          <a:p>
            <a:pPr lvl="0" algn="just">
              <a:lnSpc>
                <a:spcPct val="150000"/>
              </a:lnSpc>
              <a:spcBef>
                <a:spcPts val="0"/>
              </a:spcBef>
              <a:buClr>
                <a:srgbClr val="C00000"/>
              </a:buClr>
            </a:pPr>
            <a:r>
              <a:rPr lang="tr-TR" sz="7200" b="1" dirty="0">
                <a:solidFill>
                  <a:srgbClr val="0070C0"/>
                </a:solidFill>
                <a:latin typeface="Times New Roman" pitchFamily="18" charset="0"/>
                <a:cs typeface="Times New Roman" pitchFamily="18" charset="0"/>
              </a:rPr>
              <a:t> </a:t>
            </a: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380297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6021288"/>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7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lvl="0" algn="just">
              <a:lnSpc>
                <a:spcPct val="150000"/>
              </a:lnSpc>
              <a:spcBef>
                <a:spcPts val="0"/>
              </a:spcBef>
              <a:buClr>
                <a:srgbClr val="C00000"/>
              </a:buClr>
            </a:pPr>
            <a:r>
              <a:rPr lang="tr-TR" sz="6000" b="1" dirty="0">
                <a:solidFill>
                  <a:srgbClr val="0070C0"/>
                </a:solidFill>
                <a:latin typeface="Times New Roman" pitchFamily="18" charset="0"/>
                <a:cs typeface="Times New Roman" pitchFamily="18" charset="0"/>
              </a:rPr>
              <a:t>Milli eğitim müdürlüklerince görevlendirilecek sınav komisyonu üyesinin</a:t>
            </a:r>
            <a:r>
              <a:rPr lang="tr-TR" sz="6000" b="1" dirty="0">
                <a:solidFill>
                  <a:srgbClr val="4F81BD">
                    <a:lumMod val="50000"/>
                  </a:srgbClr>
                </a:solidFill>
                <a:latin typeface="Times New Roman" pitchFamily="18" charset="0"/>
                <a:cs typeface="Times New Roman" pitchFamily="18" charset="0"/>
              </a:rPr>
              <a:t>, sınavın yapılacağı meslek alanına dahil branşlardan birinde öğretmenlik yapanlar arasından seçilmesi esastır. Ancak, sınavın yapıldığı ilçe sınırları içindeki öğretim kurumlarında, branşında öğretmen bulunmayan mesleklerde, en yakın branşlardaki öğretmenler görevlendirilebilir. Bu durumdaki öğretmenler, sınavlarda mesleki içerik olarak değil, </a:t>
            </a:r>
            <a:r>
              <a:rPr lang="tr-TR" sz="6000" b="1" dirty="0">
                <a:solidFill>
                  <a:srgbClr val="FF0000"/>
                </a:solidFill>
                <a:latin typeface="Times New Roman" pitchFamily="18" charset="0"/>
                <a:cs typeface="Times New Roman" pitchFamily="18" charset="0"/>
              </a:rPr>
              <a:t>soru hazırlama yöntem ve teknikleri ile sınavın yapılış usul ve esasları yönüyle katkıda bulunurlar. </a:t>
            </a:r>
          </a:p>
          <a:p>
            <a:pPr lvl="0" algn="just">
              <a:lnSpc>
                <a:spcPct val="150000"/>
              </a:lnSpc>
              <a:spcBef>
                <a:spcPts val="0"/>
              </a:spcBef>
              <a:buClr>
                <a:srgbClr val="C00000"/>
              </a:buClr>
            </a:pPr>
            <a:r>
              <a:rPr lang="tr-TR" sz="6000" b="1" dirty="0">
                <a:solidFill>
                  <a:srgbClr val="0070C0"/>
                </a:solidFill>
                <a:latin typeface="Times New Roman" pitchFamily="18" charset="0"/>
                <a:cs typeface="Times New Roman" pitchFamily="18" charset="0"/>
              </a:rPr>
              <a:t>Sınav komisyonu üyelerinin göreve çağrıları yazılı olarak yapılır. </a:t>
            </a:r>
            <a:r>
              <a:rPr lang="tr-TR" sz="6000" b="1" dirty="0">
                <a:solidFill>
                  <a:srgbClr val="FF0000"/>
                </a:solidFill>
                <a:latin typeface="Times New Roman" pitchFamily="18" charset="0"/>
                <a:cs typeface="Times New Roman" pitchFamily="18" charset="0"/>
              </a:rPr>
              <a:t>Birisi Bakanlığın görevlendirdiği üye olması koşuluyla en az üç komisyon üyesinin hazır bulunması halinde sınav yapılabilir. </a:t>
            </a: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685896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6633"/>
            <a:ext cx="8062664" cy="1296144"/>
          </a:xfrm>
        </p:spPr>
        <p:txBody>
          <a:bodyPr>
            <a:noAutofit/>
          </a:bodyPr>
          <a:lstStyle/>
          <a:p>
            <a:r>
              <a:rPr lang="tr-TR"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TÜRKİYE ESNAF VE SANATKARLARI KONFEDERASYONU</a:t>
            </a:r>
            <a:endParaRPr lang="tr-TR" sz="2800" dirty="0">
              <a:latin typeface="Times New Roman" pitchFamily="18" charset="0"/>
              <a:cs typeface="Times New Roman" pitchFamily="18" charset="0"/>
            </a:endParaRPr>
          </a:p>
        </p:txBody>
      </p:sp>
      <p:sp>
        <p:nvSpPr>
          <p:cNvPr id="3" name="Alt Başlık 2"/>
          <p:cNvSpPr>
            <a:spLocks noGrp="1"/>
          </p:cNvSpPr>
          <p:nvPr>
            <p:ph type="subTitle" idx="1"/>
          </p:nvPr>
        </p:nvSpPr>
        <p:spPr>
          <a:xfrm>
            <a:off x="539552" y="1340768"/>
            <a:ext cx="7992888" cy="4896544"/>
          </a:xfrm>
        </p:spPr>
        <p:txBody>
          <a:bodyPr>
            <a:normAutofit fontScale="62500" lnSpcReduction="20000"/>
          </a:bodyPr>
          <a:lstStyle/>
          <a:p>
            <a:pPr marL="457200" lvl="0" indent="-457200" algn="just">
              <a:lnSpc>
                <a:spcPct val="150000"/>
              </a:lnSpc>
              <a:buClr>
                <a:srgbClr val="C00000"/>
              </a:buClr>
              <a:buFont typeface="Wingdings" pitchFamily="2" charset="2"/>
              <a:buChar char="v"/>
            </a:pPr>
            <a:r>
              <a:rPr lang="tr-TR" b="1" dirty="0">
                <a:solidFill>
                  <a:schemeClr val="accent1">
                    <a:lumMod val="50000"/>
                  </a:schemeClr>
                </a:solidFill>
                <a:latin typeface="Times New Roman" pitchFamily="18" charset="0"/>
                <a:cs typeface="Times New Roman" pitchFamily="18" charset="0"/>
              </a:rPr>
              <a:t>TESK; </a:t>
            </a:r>
          </a:p>
          <a:p>
            <a:pPr lvl="0" algn="just">
              <a:lnSpc>
                <a:spcPct val="150000"/>
              </a:lnSpc>
              <a:buClr>
                <a:srgbClr val="C00000"/>
              </a:buClr>
            </a:pPr>
            <a:r>
              <a:rPr lang="tr-TR" b="1" dirty="0">
                <a:solidFill>
                  <a:schemeClr val="accent1">
                    <a:lumMod val="50000"/>
                  </a:schemeClr>
                </a:solidFill>
                <a:latin typeface="Times New Roman" pitchFamily="18" charset="0"/>
                <a:cs typeface="Times New Roman" pitchFamily="18" charset="0"/>
              </a:rPr>
              <a:t>Anayasanın 135. maddesine dayanarak, 5362 sayılı Esnaf ve Sanatkârlar  Meslek Kuruluşları Kanunu ile kurulmuş, kamu kurumu niteliğinde, tüzel kişiliği haiz meslek kuruluşudur.</a:t>
            </a:r>
          </a:p>
          <a:p>
            <a:pPr marL="457200" indent="-457200" algn="just">
              <a:lnSpc>
                <a:spcPct val="150000"/>
              </a:lnSpc>
              <a:buClr>
                <a:srgbClr val="C00000"/>
              </a:buClr>
              <a:buFont typeface="Wingdings" pitchFamily="2" charset="2"/>
              <a:buChar char="v"/>
            </a:pPr>
            <a:r>
              <a:rPr lang="tr-TR" b="1" dirty="0">
                <a:solidFill>
                  <a:schemeClr val="accent1">
                    <a:lumMod val="50000"/>
                  </a:schemeClr>
                </a:solidFill>
                <a:latin typeface="Times New Roman" pitchFamily="18" charset="0"/>
                <a:cs typeface="Times New Roman" pitchFamily="18" charset="0"/>
              </a:rPr>
              <a:t>TESK  (Üst Kuruluş)</a:t>
            </a:r>
          </a:p>
          <a:p>
            <a:pPr marL="457200" indent="-457200" algn="just">
              <a:lnSpc>
                <a:spcPct val="150000"/>
              </a:lnSpc>
              <a:buClr>
                <a:srgbClr val="C00000"/>
              </a:buClr>
              <a:buFont typeface="Wingdings" pitchFamily="2" charset="2"/>
              <a:buChar char="v"/>
            </a:pPr>
            <a:r>
              <a:rPr lang="tr-TR" b="1" dirty="0">
                <a:solidFill>
                  <a:schemeClr val="accent1">
                    <a:lumMod val="50000"/>
                  </a:schemeClr>
                </a:solidFill>
                <a:latin typeface="Times New Roman" pitchFamily="18" charset="0"/>
                <a:cs typeface="Times New Roman" pitchFamily="18" charset="0"/>
              </a:rPr>
              <a:t>82 Esnaf ve Sanatkârlar Odaları Birliği </a:t>
            </a:r>
          </a:p>
          <a:p>
            <a:pPr algn="just">
              <a:lnSpc>
                <a:spcPct val="150000"/>
              </a:lnSpc>
              <a:buClr>
                <a:srgbClr val="C00000"/>
              </a:buClr>
            </a:pPr>
            <a:r>
              <a:rPr lang="tr-TR" b="1" dirty="0">
                <a:solidFill>
                  <a:schemeClr val="accent1">
                    <a:lumMod val="50000"/>
                  </a:schemeClr>
                </a:solidFill>
                <a:latin typeface="Times New Roman" pitchFamily="18" charset="0"/>
                <a:cs typeface="Times New Roman" pitchFamily="18" charset="0"/>
              </a:rPr>
              <a:t>       (İllerde kurulu- İstanbul’da 2 tane)</a:t>
            </a:r>
          </a:p>
          <a:p>
            <a:pPr marL="457200" indent="-457200" algn="just">
              <a:lnSpc>
                <a:spcPct val="150000"/>
              </a:lnSpc>
              <a:buClr>
                <a:srgbClr val="C00000"/>
              </a:buClr>
              <a:buFont typeface="Wingdings" pitchFamily="2" charset="2"/>
              <a:buChar char="v"/>
            </a:pPr>
            <a:r>
              <a:rPr lang="tr-TR" b="1" dirty="0">
                <a:solidFill>
                  <a:schemeClr val="accent1">
                    <a:lumMod val="50000"/>
                  </a:schemeClr>
                </a:solidFill>
                <a:latin typeface="Times New Roman" pitchFamily="18" charset="0"/>
                <a:cs typeface="Times New Roman" pitchFamily="18" charset="0"/>
              </a:rPr>
              <a:t>13 Mesleki Federasyon (Ankara’da kurulu)</a:t>
            </a:r>
          </a:p>
          <a:p>
            <a:pPr marL="457200" indent="-457200" algn="just">
              <a:lnSpc>
                <a:spcPct val="150000"/>
              </a:lnSpc>
              <a:buClr>
                <a:srgbClr val="C00000"/>
              </a:buClr>
              <a:buFont typeface="Wingdings" pitchFamily="2" charset="2"/>
              <a:buChar char="v"/>
            </a:pPr>
            <a:r>
              <a:rPr lang="tr-TR" b="1" dirty="0">
                <a:solidFill>
                  <a:schemeClr val="accent1">
                    <a:lumMod val="50000"/>
                  </a:schemeClr>
                </a:solidFill>
                <a:latin typeface="Times New Roman" pitchFamily="18" charset="0"/>
                <a:cs typeface="Times New Roman" pitchFamily="18" charset="0"/>
              </a:rPr>
              <a:t>2.992 Esnaf ve Sanatkârlar Odası</a:t>
            </a:r>
          </a:p>
          <a:p>
            <a:pPr marL="457200" indent="-457200" algn="just">
              <a:lnSpc>
                <a:spcPct val="150000"/>
              </a:lnSpc>
              <a:buClr>
                <a:srgbClr val="C00000"/>
              </a:buClr>
              <a:buFont typeface="Wingdings" pitchFamily="2" charset="2"/>
              <a:buChar char="v"/>
            </a:pPr>
            <a:r>
              <a:rPr lang="tr-TR" b="1" dirty="0">
                <a:solidFill>
                  <a:schemeClr val="accent1">
                    <a:lumMod val="50000"/>
                  </a:schemeClr>
                </a:solidFill>
                <a:latin typeface="Times New Roman" pitchFamily="18" charset="0"/>
                <a:cs typeface="Times New Roman" pitchFamily="18" charset="0"/>
              </a:rPr>
              <a:t>Toplam </a:t>
            </a:r>
            <a:r>
              <a:rPr lang="tr-TR" b="1" dirty="0" smtClean="0">
                <a:solidFill>
                  <a:schemeClr val="accent1">
                    <a:lumMod val="50000"/>
                  </a:schemeClr>
                </a:solidFill>
                <a:latin typeface="Times New Roman" pitchFamily="18" charset="0"/>
                <a:cs typeface="Times New Roman" pitchFamily="18" charset="0"/>
              </a:rPr>
              <a:t>Esnaf </a:t>
            </a:r>
            <a:r>
              <a:rPr lang="tr-TR" b="1" dirty="0">
                <a:solidFill>
                  <a:schemeClr val="accent1">
                    <a:lumMod val="50000"/>
                  </a:schemeClr>
                </a:solidFill>
                <a:latin typeface="Times New Roman" pitchFamily="18" charset="0"/>
                <a:cs typeface="Times New Roman" pitchFamily="18" charset="0"/>
              </a:rPr>
              <a:t>ve </a:t>
            </a:r>
            <a:r>
              <a:rPr lang="tr-TR" b="1" dirty="0" smtClean="0">
                <a:solidFill>
                  <a:schemeClr val="accent1">
                    <a:lumMod val="50000"/>
                  </a:schemeClr>
                </a:solidFill>
                <a:latin typeface="Times New Roman" pitchFamily="18" charset="0"/>
                <a:cs typeface="Times New Roman" pitchFamily="18" charset="0"/>
              </a:rPr>
              <a:t>Sanatkâr </a:t>
            </a:r>
            <a:r>
              <a:rPr lang="tr-TR" b="1" dirty="0">
                <a:solidFill>
                  <a:schemeClr val="accent1">
                    <a:lumMod val="50000"/>
                  </a:schemeClr>
                </a:solidFill>
                <a:latin typeface="Times New Roman" pitchFamily="18" charset="0"/>
                <a:cs typeface="Times New Roman" pitchFamily="18" charset="0"/>
              </a:rPr>
              <a:t>üye sayısı : 2.221.649 (Ağustos 2024)</a:t>
            </a:r>
          </a:p>
          <a:p>
            <a:pPr algn="l"/>
            <a:endParaRPr lang="tr-TR" dirty="0"/>
          </a:p>
        </p:txBody>
      </p:sp>
    </p:spTree>
    <p:extLst>
      <p:ext uri="{BB962C8B-B14F-4D97-AF65-F5344CB8AC3E}">
        <p14:creationId xmlns:p14="http://schemas.microsoft.com/office/powerpoint/2010/main" val="1661197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539552" y="836712"/>
            <a:ext cx="8424936" cy="590465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96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857250" lvl="0" indent="-857250" algn="l">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Sınav Komisyonlarının Görevleri </a:t>
            </a:r>
          </a:p>
          <a:p>
            <a:pPr lvl="0" algn="just">
              <a:lnSpc>
                <a:spcPct val="150000"/>
              </a:lnSpc>
              <a:spcBef>
                <a:spcPts val="0"/>
              </a:spcBef>
              <a:buClr>
                <a:srgbClr val="C00000"/>
              </a:buClr>
            </a:pPr>
            <a:r>
              <a:rPr lang="tr-TR" sz="7200" b="1" dirty="0">
                <a:solidFill>
                  <a:srgbClr val="FF0000"/>
                </a:solidFill>
                <a:latin typeface="Times New Roman" pitchFamily="18" charset="0"/>
                <a:cs typeface="Times New Roman" pitchFamily="18" charset="0"/>
              </a:rPr>
              <a:t>Sınav komisyonları;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t>
            </a:r>
            <a:r>
              <a:rPr lang="tr-TR" sz="7200" b="1" dirty="0" smtClean="0">
                <a:solidFill>
                  <a:srgbClr val="4F81BD">
                    <a:lumMod val="50000"/>
                  </a:srgbClr>
                </a:solidFill>
                <a:latin typeface="Times New Roman" pitchFamily="18" charset="0"/>
                <a:cs typeface="Times New Roman" pitchFamily="18" charset="0"/>
              </a:rPr>
              <a:t>Sınav </a:t>
            </a:r>
            <a:r>
              <a:rPr lang="tr-TR" sz="7200" b="1" dirty="0">
                <a:solidFill>
                  <a:srgbClr val="4F81BD">
                    <a:lumMod val="50000"/>
                  </a:srgbClr>
                </a:solidFill>
                <a:latin typeface="Times New Roman" pitchFamily="18" charset="0"/>
                <a:cs typeface="Times New Roman" pitchFamily="18" charset="0"/>
              </a:rPr>
              <a:t>sorularının hazırlanmasından,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t>
            </a:r>
            <a:r>
              <a:rPr lang="tr-TR" sz="7200" b="1" dirty="0" smtClean="0">
                <a:solidFill>
                  <a:srgbClr val="4F81BD">
                    <a:lumMod val="50000"/>
                  </a:srgbClr>
                </a:solidFill>
                <a:latin typeface="Times New Roman" pitchFamily="18" charset="0"/>
                <a:cs typeface="Times New Roman" pitchFamily="18" charset="0"/>
              </a:rPr>
              <a:t>Sınavların </a:t>
            </a:r>
            <a:r>
              <a:rPr lang="tr-TR" sz="7200" b="1" dirty="0">
                <a:solidFill>
                  <a:srgbClr val="4F81BD">
                    <a:lumMod val="50000"/>
                  </a:srgbClr>
                </a:solidFill>
                <a:latin typeface="Times New Roman" pitchFamily="18" charset="0"/>
                <a:cs typeface="Times New Roman" pitchFamily="18" charset="0"/>
              </a:rPr>
              <a:t>düzenli ve usulüne  uygun şekilde yapılmasından,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t>
            </a:r>
            <a:r>
              <a:rPr lang="tr-TR" sz="7200" b="1" dirty="0" smtClean="0">
                <a:solidFill>
                  <a:srgbClr val="4F81BD">
                    <a:lumMod val="50000"/>
                  </a:srgbClr>
                </a:solidFill>
                <a:latin typeface="Times New Roman" pitchFamily="18" charset="0"/>
                <a:cs typeface="Times New Roman" pitchFamily="18" charset="0"/>
              </a:rPr>
              <a:t>Sonuçların </a:t>
            </a:r>
            <a:r>
              <a:rPr lang="tr-TR" sz="7200" b="1" dirty="0">
                <a:solidFill>
                  <a:srgbClr val="4F81BD">
                    <a:lumMod val="50000"/>
                  </a:srgbClr>
                </a:solidFill>
                <a:latin typeface="Times New Roman" pitchFamily="18" charset="0"/>
                <a:cs typeface="Times New Roman" pitchFamily="18" charset="0"/>
              </a:rPr>
              <a:t>değerlendirilerek ilgili form ve defterlere  </a:t>
            </a:r>
            <a:r>
              <a:rPr lang="tr-TR" sz="7200" b="1" dirty="0" smtClean="0">
                <a:solidFill>
                  <a:srgbClr val="4F81BD">
                    <a:lumMod val="50000"/>
                  </a:srgbClr>
                </a:solidFill>
                <a:latin typeface="Times New Roman" pitchFamily="18" charset="0"/>
                <a:cs typeface="Times New Roman" pitchFamily="18" charset="0"/>
              </a:rPr>
              <a:t>işlenmesinden, </a:t>
            </a:r>
            <a:endParaRPr lang="tr-TR" sz="72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t>
            </a:r>
            <a:r>
              <a:rPr lang="tr-TR" sz="7200" b="1" dirty="0" smtClean="0">
                <a:solidFill>
                  <a:srgbClr val="4F81BD">
                    <a:lumMod val="50000"/>
                  </a:srgbClr>
                </a:solidFill>
                <a:latin typeface="Times New Roman" pitchFamily="18" charset="0"/>
                <a:cs typeface="Times New Roman" pitchFamily="18" charset="0"/>
              </a:rPr>
              <a:t>Oda </a:t>
            </a:r>
            <a:r>
              <a:rPr lang="tr-TR" sz="7200" b="1" dirty="0">
                <a:solidFill>
                  <a:srgbClr val="4F81BD">
                    <a:lumMod val="50000"/>
                  </a:srgbClr>
                </a:solidFill>
                <a:latin typeface="Times New Roman" pitchFamily="18" charset="0"/>
                <a:cs typeface="Times New Roman" pitchFamily="18" charset="0"/>
              </a:rPr>
              <a:t>yönetimine teslim edilmesinden sorumludur. </a:t>
            </a:r>
          </a:p>
          <a:p>
            <a:pPr lvl="0" algn="just">
              <a:lnSpc>
                <a:spcPct val="150000"/>
              </a:lnSpc>
              <a:spcBef>
                <a:spcPts val="0"/>
              </a:spcBef>
              <a:buClr>
                <a:srgbClr val="C00000"/>
              </a:buClr>
            </a:pPr>
            <a:endParaRPr lang="tr-TR" sz="7200" b="1" dirty="0">
              <a:solidFill>
                <a:srgbClr val="4F81BD">
                  <a:lumMod val="50000"/>
                </a:srgbClr>
              </a:solidFill>
              <a:latin typeface="Times New Roman" pitchFamily="18" charset="0"/>
              <a:cs typeface="Times New Roman" pitchFamily="18" charset="0"/>
            </a:endParaRPr>
          </a:p>
          <a:p>
            <a:pPr marL="857250" lvl="0" indent="-857250" algn="just">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Sınav Komisyonu Üyelerine Verilecek Yolluk ve Huzur Hakları </a:t>
            </a:r>
          </a:p>
          <a:p>
            <a:pPr lvl="0" algn="just">
              <a:lnSpc>
                <a:spcPct val="150000"/>
              </a:lnSpc>
              <a:spcBef>
                <a:spcPts val="0"/>
              </a:spcBef>
              <a:buClr>
                <a:srgbClr val="C00000"/>
              </a:buClr>
            </a:pPr>
            <a:r>
              <a:rPr lang="tr-TR" sz="7200" b="1" dirty="0">
                <a:solidFill>
                  <a:srgbClr val="FF0000"/>
                </a:solidFill>
                <a:latin typeface="Times New Roman" pitchFamily="18" charset="0"/>
                <a:cs typeface="Times New Roman" pitchFamily="18" charset="0"/>
              </a:rPr>
              <a:t>Sınav komisyonları başkan ve üyelerine kamu ve özel kuruluşlarda çalışıp çalışmadıklarına  bakılmaksızın ücret ödenir.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Sınav komisyonu üyelerine ödenecek ücretler </a:t>
            </a:r>
            <a:r>
              <a:rPr lang="tr-TR" sz="7200" b="1" dirty="0">
                <a:solidFill>
                  <a:srgbClr val="0070C0"/>
                </a:solidFill>
                <a:latin typeface="Times New Roman" pitchFamily="18" charset="0"/>
                <a:cs typeface="Times New Roman" pitchFamily="18" charset="0"/>
              </a:rPr>
              <a:t>5362 sayılı Kanunun 56’ıncı maddesinde öngörülen sınırlar içinde kalmak üzere</a:t>
            </a:r>
            <a:r>
              <a:rPr lang="tr-TR" sz="7200" b="1" dirty="0">
                <a:solidFill>
                  <a:srgbClr val="00B050"/>
                </a:solidFill>
                <a:latin typeface="Times New Roman" pitchFamily="18" charset="0"/>
                <a:cs typeface="Times New Roman" pitchFamily="18" charset="0"/>
              </a:rPr>
              <a:t>, ilgili esnaf ve sanatkârlar meslek kuruluşunun yönetim kurulunca belirlenir </a:t>
            </a:r>
            <a:r>
              <a:rPr lang="tr-TR" sz="7200" b="1" dirty="0">
                <a:solidFill>
                  <a:srgbClr val="0070C0"/>
                </a:solidFill>
                <a:latin typeface="Times New Roman" pitchFamily="18" charset="0"/>
                <a:cs typeface="Times New Roman" pitchFamily="18" charset="0"/>
              </a:rPr>
              <a:t>ve </a:t>
            </a:r>
            <a:r>
              <a:rPr lang="tr-TR" sz="7200" b="1" dirty="0">
                <a:solidFill>
                  <a:srgbClr val="FF0000"/>
                </a:solidFill>
                <a:latin typeface="Times New Roman" pitchFamily="18" charset="0"/>
                <a:cs typeface="Times New Roman" pitchFamily="18" charset="0"/>
              </a:rPr>
              <a:t>eğitim bütçesinden ödenir.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366670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216024" y="836712"/>
            <a:ext cx="8964488" cy="5904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700" b="1" dirty="0">
                <a:solidFill>
                  <a:srgbClr val="4F81BD">
                    <a:lumMod val="50000"/>
                  </a:srgbClr>
                </a:solidFill>
                <a:latin typeface="Times New Roman" pitchFamily="18" charset="0"/>
                <a:cs typeface="Times New Roman" pitchFamily="18" charset="0"/>
              </a:rPr>
              <a:t>             </a:t>
            </a:r>
          </a:p>
          <a:p>
            <a:pPr marL="857250" indent="-857250" algn="l">
              <a:lnSpc>
                <a:spcPct val="150000"/>
              </a:lnSpc>
              <a:spcBef>
                <a:spcPts val="0"/>
              </a:spcBef>
              <a:buClr>
                <a:srgbClr val="C00000"/>
              </a:buClr>
              <a:buFont typeface="Wingdings" pitchFamily="2" charset="2"/>
              <a:buChar char="v"/>
            </a:pPr>
            <a:r>
              <a:rPr lang="tr-TR" sz="2000" b="1" dirty="0">
                <a:solidFill>
                  <a:srgbClr val="4F81BD">
                    <a:lumMod val="50000"/>
                  </a:srgbClr>
                </a:solidFill>
                <a:latin typeface="Times New Roman" pitchFamily="18" charset="0"/>
                <a:cs typeface="Times New Roman" pitchFamily="18" charset="0"/>
              </a:rPr>
              <a:t> </a:t>
            </a:r>
            <a:r>
              <a:rPr lang="tr-TR" sz="2000" b="1" u="sng" dirty="0">
                <a:solidFill>
                  <a:srgbClr val="4F81BD">
                    <a:lumMod val="50000"/>
                  </a:srgbClr>
                </a:solidFill>
                <a:latin typeface="Times New Roman" pitchFamily="18" charset="0"/>
                <a:cs typeface="Times New Roman" pitchFamily="18" charset="0"/>
              </a:rPr>
              <a:t>Sınavların Yapılması</a:t>
            </a:r>
          </a:p>
          <a:p>
            <a:pPr marL="857250" indent="-857250" algn="l">
              <a:lnSpc>
                <a:spcPct val="150000"/>
              </a:lnSpc>
              <a:spcBef>
                <a:spcPts val="0"/>
              </a:spcBef>
              <a:buClr>
                <a:srgbClr val="C00000"/>
              </a:buClr>
              <a:buFont typeface="Wingdings" pitchFamily="2" charset="2"/>
              <a:buChar char="v"/>
            </a:pPr>
            <a:endParaRPr lang="tr-TR" sz="2000" b="1" u="sng" dirty="0">
              <a:solidFill>
                <a:srgbClr val="4F81BD">
                  <a:lumMod val="50000"/>
                </a:srgbClr>
              </a:solidFill>
              <a:latin typeface="Times New Roman" pitchFamily="18" charset="0"/>
              <a:cs typeface="Times New Roman" pitchFamily="18" charset="0"/>
            </a:endParaRPr>
          </a:p>
          <a:p>
            <a:pPr algn="just">
              <a:lnSpc>
                <a:spcPct val="150000"/>
              </a:lnSpc>
              <a:spcBef>
                <a:spcPts val="0"/>
              </a:spcBef>
              <a:buClr>
                <a:srgbClr val="C00000"/>
              </a:buClr>
            </a:pPr>
            <a:r>
              <a:rPr lang="tr-TR" sz="2000" b="1" dirty="0">
                <a:solidFill>
                  <a:srgbClr val="4F81BD">
                    <a:lumMod val="50000"/>
                  </a:srgbClr>
                </a:solidFill>
                <a:latin typeface="Times New Roman" pitchFamily="18" charset="0"/>
                <a:cs typeface="Times New Roman" pitchFamily="18" charset="0"/>
              </a:rPr>
              <a:t>MADDE 13- </a:t>
            </a:r>
            <a:r>
              <a:rPr lang="tr-TR" sz="2000" b="1" dirty="0">
                <a:solidFill>
                  <a:schemeClr val="tx1"/>
                </a:solidFill>
                <a:latin typeface="Times New Roman" pitchFamily="18" charset="0"/>
                <a:cs typeface="Times New Roman" pitchFamily="18" charset="0"/>
              </a:rPr>
              <a:t>Sınav komisyonları, sınav sorularının hazırlanması ve sınavların yapılmasında birinci derecede görevli ve sorumludurlar</a:t>
            </a:r>
            <a:r>
              <a:rPr lang="tr-TR" sz="2000" b="1" dirty="0">
                <a:solidFill>
                  <a:srgbClr val="4F81BD">
                    <a:lumMod val="50000"/>
                  </a:srgbClr>
                </a:solidFill>
                <a:latin typeface="Times New Roman" pitchFamily="18" charset="0"/>
                <a:cs typeface="Times New Roman" pitchFamily="18" charset="0"/>
              </a:rPr>
              <a:t>. </a:t>
            </a:r>
            <a:r>
              <a:rPr lang="tr-TR" sz="2000" b="1" dirty="0">
                <a:solidFill>
                  <a:srgbClr val="FF0000"/>
                </a:solidFill>
                <a:latin typeface="Times New Roman" pitchFamily="18" charset="0"/>
                <a:cs typeface="Times New Roman" pitchFamily="18" charset="0"/>
              </a:rPr>
              <a:t>Sınavlar yazılı ve uygulamalı olarak yapılır.</a:t>
            </a:r>
            <a:r>
              <a:rPr lang="tr-TR" sz="2000" b="1" dirty="0">
                <a:solidFill>
                  <a:srgbClr val="4F81BD">
                    <a:lumMod val="50000"/>
                  </a:srgbClr>
                </a:solidFill>
                <a:latin typeface="Times New Roman" pitchFamily="18" charset="0"/>
                <a:cs typeface="Times New Roman" pitchFamily="18" charset="0"/>
              </a:rPr>
              <a:t> Sınav sonucunda başarılı olanların belgeleri oda tarafından verilir. </a:t>
            </a:r>
          </a:p>
          <a:p>
            <a:pPr lvl="0" algn="just">
              <a:lnSpc>
                <a:spcPct val="150000"/>
              </a:lnSpc>
              <a:spcBef>
                <a:spcPts val="0"/>
              </a:spcBef>
              <a:buClr>
                <a:srgbClr val="C00000"/>
              </a:buClr>
            </a:pPr>
            <a:r>
              <a:rPr lang="tr-TR" sz="2000" b="1" dirty="0">
                <a:solidFill>
                  <a:srgbClr val="0070C0"/>
                </a:solidFill>
                <a:latin typeface="Times New Roman" pitchFamily="18" charset="0"/>
                <a:cs typeface="Times New Roman" pitchFamily="18" charset="0"/>
              </a:rPr>
              <a:t>Sınav evrakı oda tarafından beş yıl süreyle saklanır.</a:t>
            </a:r>
          </a:p>
          <a:p>
            <a:pPr lvl="0" algn="just">
              <a:lnSpc>
                <a:spcPct val="150000"/>
              </a:lnSpc>
              <a:spcBef>
                <a:spcPts val="0"/>
              </a:spcBef>
              <a:buClr>
                <a:srgbClr val="C00000"/>
              </a:buClr>
            </a:pPr>
            <a:endParaRPr lang="tr-TR" sz="60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252536" y="1"/>
            <a:ext cx="9577064"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p>
        </p:txBody>
      </p:sp>
    </p:spTree>
    <p:extLst>
      <p:ext uri="{BB962C8B-B14F-4D97-AF65-F5344CB8AC3E}">
        <p14:creationId xmlns:p14="http://schemas.microsoft.com/office/powerpoint/2010/main" val="1276364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964488" cy="5904656"/>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7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857250" indent="-857250" algn="l">
              <a:lnSpc>
                <a:spcPct val="150000"/>
              </a:lnSpc>
              <a:spcBef>
                <a:spcPts val="0"/>
              </a:spcBef>
              <a:buClr>
                <a:srgbClr val="C00000"/>
              </a:buClr>
              <a:buFont typeface="Wingdings" pitchFamily="2" charset="2"/>
              <a:buChar char="v"/>
            </a:pPr>
            <a:r>
              <a:rPr lang="tr-TR" sz="6000" b="1" u="sng" dirty="0">
                <a:solidFill>
                  <a:srgbClr val="4F81BD">
                    <a:lumMod val="50000"/>
                  </a:srgbClr>
                </a:solidFill>
                <a:latin typeface="Times New Roman" pitchFamily="18" charset="0"/>
                <a:cs typeface="Times New Roman" pitchFamily="18" charset="0"/>
              </a:rPr>
              <a:t>Yazılı Sınavlar ve Değerlendirilmesi </a:t>
            </a:r>
          </a:p>
          <a:p>
            <a:pPr algn="l">
              <a:lnSpc>
                <a:spcPct val="150000"/>
              </a:lnSpc>
              <a:spcBef>
                <a:spcPts val="0"/>
              </a:spcBef>
              <a:buClr>
                <a:srgbClr val="C00000"/>
              </a:buClr>
            </a:pPr>
            <a:endParaRPr lang="tr-TR" sz="6000" b="1" u="sng" dirty="0">
              <a:solidFill>
                <a:srgbClr val="4F81BD">
                  <a:lumMod val="50000"/>
                </a:srgbClr>
              </a:solidFill>
              <a:latin typeface="Times New Roman" pitchFamily="18" charset="0"/>
              <a:cs typeface="Times New Roman" pitchFamily="18" charset="0"/>
            </a:endParaRP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Yazılı sınavlar önceden belirlenen ve </a:t>
            </a:r>
            <a:r>
              <a:rPr lang="tr-TR" sz="6000" b="1" dirty="0">
                <a:solidFill>
                  <a:srgbClr val="FF0000"/>
                </a:solidFill>
                <a:latin typeface="Times New Roman" pitchFamily="18" charset="0"/>
                <a:cs typeface="Times New Roman" pitchFamily="18" charset="0"/>
              </a:rPr>
              <a:t>Birlik tarafından ilan edilen yer ve zamanda</a:t>
            </a:r>
            <a:r>
              <a:rPr lang="tr-TR" sz="6000" b="1" dirty="0">
                <a:solidFill>
                  <a:srgbClr val="4F81BD">
                    <a:lumMod val="50000"/>
                  </a:srgbClr>
                </a:solidFill>
                <a:latin typeface="Times New Roman" pitchFamily="18" charset="0"/>
                <a:cs typeface="Times New Roman" pitchFamily="18" charset="0"/>
              </a:rPr>
              <a:t> sınav komisyonunca test ve/veya klasik usulde yapılır. </a:t>
            </a:r>
          </a:p>
          <a:p>
            <a:pPr marL="857250" indent="-857250" algn="just">
              <a:lnSpc>
                <a:spcPct val="150000"/>
              </a:lnSpc>
              <a:spcBef>
                <a:spcPts val="0"/>
              </a:spcBef>
              <a:buClr>
                <a:srgbClr val="C00000"/>
              </a:buClr>
              <a:buFont typeface="Arial" pitchFamily="34" charset="0"/>
              <a:buChar char="•"/>
            </a:pPr>
            <a:r>
              <a:rPr lang="tr-TR" sz="6000" b="1" dirty="0">
                <a:solidFill>
                  <a:srgbClr val="0070C0"/>
                </a:solidFill>
                <a:latin typeface="Times New Roman" pitchFamily="18" charset="0"/>
                <a:cs typeface="Times New Roman" pitchFamily="18" charset="0"/>
              </a:rPr>
              <a:t>Yazılı sınav süresi 60 dakikadır</a:t>
            </a:r>
            <a:r>
              <a:rPr lang="tr-TR" sz="6000" b="1" dirty="0">
                <a:solidFill>
                  <a:srgbClr val="4F81BD">
                    <a:lumMod val="50000"/>
                  </a:srgbClr>
                </a:solidFill>
                <a:latin typeface="Times New Roman" pitchFamily="18" charset="0"/>
                <a:cs typeface="Times New Roman" pitchFamily="18" charset="0"/>
              </a:rPr>
              <a:t>. </a:t>
            </a: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Yazılı sınavlar </a:t>
            </a:r>
            <a:r>
              <a:rPr lang="tr-TR" sz="6000" b="1" dirty="0">
                <a:solidFill>
                  <a:srgbClr val="FF0000"/>
                </a:solidFill>
                <a:latin typeface="Times New Roman" pitchFamily="18" charset="0"/>
                <a:cs typeface="Times New Roman" pitchFamily="18" charset="0"/>
              </a:rPr>
              <a:t>100 toplam puan esas alınarak </a:t>
            </a:r>
            <a:r>
              <a:rPr lang="tr-TR" sz="6000" b="1" dirty="0">
                <a:solidFill>
                  <a:srgbClr val="4F81BD">
                    <a:lumMod val="50000"/>
                  </a:srgbClr>
                </a:solidFill>
                <a:latin typeface="Times New Roman" pitchFamily="18" charset="0"/>
                <a:cs typeface="Times New Roman" pitchFamily="18" charset="0"/>
              </a:rPr>
              <a:t>cevap anahtarına göre değerlendirilir. Dersler itibariyle verilen puanlar toplanarak cevap kağıdının üst kısmında yer alan bölüme yazılır. </a:t>
            </a: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Değerlendirme sonunda </a:t>
            </a:r>
            <a:r>
              <a:rPr lang="tr-TR" sz="6000" b="1" dirty="0">
                <a:solidFill>
                  <a:srgbClr val="0070C0"/>
                </a:solidFill>
                <a:latin typeface="Times New Roman" pitchFamily="18" charset="0"/>
                <a:cs typeface="Times New Roman" pitchFamily="18" charset="0"/>
              </a:rPr>
              <a:t>toplam 70 ve daha yukarı puan alanlar başarılı </a:t>
            </a:r>
            <a:r>
              <a:rPr lang="tr-TR" sz="6000" b="1" dirty="0">
                <a:solidFill>
                  <a:srgbClr val="4F81BD">
                    <a:lumMod val="50000"/>
                  </a:srgbClr>
                </a:solidFill>
                <a:latin typeface="Times New Roman" pitchFamily="18" charset="0"/>
                <a:cs typeface="Times New Roman" pitchFamily="18" charset="0"/>
              </a:rPr>
              <a:t>olmuş sayılırlar. </a:t>
            </a:r>
          </a:p>
          <a:p>
            <a:pPr marL="857250" indent="-857250" algn="just">
              <a:lnSpc>
                <a:spcPct val="150000"/>
              </a:lnSpc>
              <a:spcBef>
                <a:spcPts val="0"/>
              </a:spcBef>
              <a:buClr>
                <a:srgbClr val="C00000"/>
              </a:buClr>
              <a:buFont typeface="Arial" pitchFamily="34" charset="0"/>
              <a:buChar char="•"/>
            </a:pPr>
            <a:r>
              <a:rPr lang="tr-TR" sz="6000" b="1" dirty="0">
                <a:solidFill>
                  <a:srgbClr val="FF0000"/>
                </a:solidFill>
                <a:latin typeface="Times New Roman" pitchFamily="18" charset="0"/>
                <a:cs typeface="Times New Roman" pitchFamily="18" charset="0"/>
              </a:rPr>
              <a:t>Değerlendirme işlemleri sınav komisyonlarınca </a:t>
            </a:r>
            <a:r>
              <a:rPr lang="tr-TR" sz="6200" b="1" dirty="0">
                <a:solidFill>
                  <a:srgbClr val="FF0000"/>
                </a:solidFill>
                <a:latin typeface="Times New Roman" pitchFamily="18" charset="0"/>
                <a:cs typeface="Times New Roman" pitchFamily="18" charset="0"/>
              </a:rPr>
              <a:t>yapılır. </a:t>
            </a:r>
          </a:p>
          <a:p>
            <a:pPr marL="857250" indent="-857250" algn="l">
              <a:lnSpc>
                <a:spcPct val="150000"/>
              </a:lnSpc>
              <a:spcBef>
                <a:spcPts val="0"/>
              </a:spcBef>
              <a:buClr>
                <a:srgbClr val="C00000"/>
              </a:buClr>
              <a:buFont typeface="Wingdings" pitchFamily="2" charset="2"/>
              <a:buChar char="v"/>
            </a:pPr>
            <a:endParaRPr lang="tr-TR" sz="6000" b="1" u="sng"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252536" y="1"/>
            <a:ext cx="9577064"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p>
        </p:txBody>
      </p:sp>
    </p:spTree>
    <p:extLst>
      <p:ext uri="{BB962C8B-B14F-4D97-AF65-F5344CB8AC3E}">
        <p14:creationId xmlns:p14="http://schemas.microsoft.com/office/powerpoint/2010/main" val="24336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0" y="836712"/>
            <a:ext cx="9144000" cy="5904656"/>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7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857250" indent="-857250" algn="l">
              <a:lnSpc>
                <a:spcPct val="150000"/>
              </a:lnSpc>
              <a:spcBef>
                <a:spcPts val="0"/>
              </a:spcBef>
              <a:buClr>
                <a:srgbClr val="C00000"/>
              </a:buClr>
              <a:buFont typeface="Wingdings" pitchFamily="2" charset="2"/>
              <a:buChar char="v"/>
            </a:pPr>
            <a:r>
              <a:rPr lang="tr-TR" sz="6000" b="1" u="sng" dirty="0">
                <a:solidFill>
                  <a:srgbClr val="4F81BD">
                    <a:lumMod val="50000"/>
                  </a:srgbClr>
                </a:solidFill>
                <a:latin typeface="Times New Roman" pitchFamily="18" charset="0"/>
                <a:cs typeface="Times New Roman" pitchFamily="18" charset="0"/>
              </a:rPr>
              <a:t>Uygulamalı Sınavlar ve Değerlendirilmesi </a:t>
            </a: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Yazılı sınavlarda başarılı olanlar sınav komisyonu tarafından tespit edilen yer ve zamanda </a:t>
            </a:r>
            <a:r>
              <a:rPr lang="tr-TR" sz="6000" b="1" dirty="0">
                <a:solidFill>
                  <a:srgbClr val="FF0000"/>
                </a:solidFill>
                <a:latin typeface="Times New Roman" pitchFamily="18" charset="0"/>
                <a:cs typeface="Times New Roman" pitchFamily="18" charset="0"/>
              </a:rPr>
              <a:t>( yazılı sınavdan sonra en geç 3 gün içinde ) uygulamalı (pratik) sınava tabi tutulurlar. </a:t>
            </a: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Uygulamalı sınavdan </a:t>
            </a:r>
            <a:r>
              <a:rPr lang="tr-TR" sz="6000" b="1" dirty="0">
                <a:solidFill>
                  <a:srgbClr val="0070C0"/>
                </a:solidFill>
                <a:latin typeface="Times New Roman" pitchFamily="18" charset="0"/>
                <a:cs typeface="Times New Roman" pitchFamily="18" charset="0"/>
              </a:rPr>
              <a:t>100 toplam puan üzerinden 70 puan alanlar başarılı sayılır. </a:t>
            </a: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Uygulamalı sınavda kişiye iştigal ettiği </a:t>
            </a:r>
            <a:r>
              <a:rPr lang="tr-TR" sz="6000" b="1" dirty="0">
                <a:solidFill>
                  <a:srgbClr val="FF0000"/>
                </a:solidFill>
                <a:latin typeface="Times New Roman" pitchFamily="18" charset="0"/>
                <a:cs typeface="Times New Roman" pitchFamily="18" charset="0"/>
              </a:rPr>
              <a:t>meslek dalı ile ilgili pratik bilgi ve beceriler sorulur, gerekirse tatbik ettirilir. </a:t>
            </a:r>
          </a:p>
          <a:p>
            <a:pPr marL="857250" indent="-857250" algn="just">
              <a:lnSpc>
                <a:spcPct val="150000"/>
              </a:lnSpc>
              <a:spcBef>
                <a:spcPts val="0"/>
              </a:spcBef>
              <a:buClr>
                <a:srgbClr val="C00000"/>
              </a:buClr>
              <a:buFont typeface="Arial" pitchFamily="34" charset="0"/>
              <a:buChar char="•"/>
            </a:pPr>
            <a:r>
              <a:rPr lang="tr-TR" sz="6000" b="1" dirty="0">
                <a:solidFill>
                  <a:srgbClr val="4F81BD">
                    <a:lumMod val="50000"/>
                  </a:srgbClr>
                </a:solidFill>
                <a:latin typeface="Times New Roman" pitchFamily="18" charset="0"/>
                <a:cs typeface="Times New Roman" pitchFamily="18" charset="0"/>
              </a:rPr>
              <a:t>Uygulamalı sınav sonuçları komisyon tarafından </a:t>
            </a:r>
            <a:r>
              <a:rPr lang="tr-TR" sz="6000" b="1" dirty="0">
                <a:solidFill>
                  <a:srgbClr val="0070C0"/>
                </a:solidFill>
                <a:latin typeface="Times New Roman" pitchFamily="18" charset="0"/>
                <a:cs typeface="Times New Roman" pitchFamily="18" charset="0"/>
              </a:rPr>
              <a:t>anında </a:t>
            </a:r>
            <a:r>
              <a:rPr lang="tr-TR" sz="6000" b="1" dirty="0" smtClean="0">
                <a:solidFill>
                  <a:srgbClr val="0070C0"/>
                </a:solidFill>
                <a:latin typeface="Times New Roman" pitchFamily="18" charset="0"/>
                <a:cs typeface="Times New Roman" pitchFamily="18" charset="0"/>
              </a:rPr>
              <a:t>değerlendirilerek </a:t>
            </a:r>
            <a:r>
              <a:rPr lang="tr-TR" sz="6000" b="1" dirty="0">
                <a:solidFill>
                  <a:srgbClr val="0070C0"/>
                </a:solidFill>
                <a:latin typeface="Times New Roman" pitchFamily="18" charset="0"/>
                <a:cs typeface="Times New Roman" pitchFamily="18" charset="0"/>
              </a:rPr>
              <a:t>bir tutanakla tespit edilir, </a:t>
            </a:r>
            <a:r>
              <a:rPr lang="tr-TR" sz="6200" b="1" dirty="0">
                <a:solidFill>
                  <a:srgbClr val="4F81BD">
                    <a:lumMod val="50000"/>
                  </a:srgbClr>
                </a:solidFill>
                <a:latin typeface="Times New Roman" pitchFamily="18" charset="0"/>
                <a:cs typeface="Times New Roman" pitchFamily="18" charset="0"/>
              </a:rPr>
              <a:t>ko</a:t>
            </a:r>
            <a:r>
              <a:rPr lang="tr-TR" sz="6000" b="1" dirty="0">
                <a:solidFill>
                  <a:srgbClr val="4F81BD">
                    <a:lumMod val="50000"/>
                  </a:srgbClr>
                </a:solidFill>
                <a:latin typeface="Times New Roman" pitchFamily="18" charset="0"/>
                <a:cs typeface="Times New Roman" pitchFamily="18" charset="0"/>
              </a:rPr>
              <a:t>misyon üyelerince imzalanır ve sınava giren kişiye bildirilir.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252536" y="1"/>
            <a:ext cx="9577064"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p>
        </p:txBody>
      </p:sp>
    </p:spTree>
    <p:extLst>
      <p:ext uri="{BB962C8B-B14F-4D97-AF65-F5344CB8AC3E}">
        <p14:creationId xmlns:p14="http://schemas.microsoft.com/office/powerpoint/2010/main" val="1068785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692696"/>
            <a:ext cx="8964488" cy="6048672"/>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lvl="0">
              <a:lnSpc>
                <a:spcPct val="150000"/>
              </a:lnSpc>
              <a:spcBef>
                <a:spcPts val="0"/>
              </a:spcBef>
              <a:buClr>
                <a:srgbClr val="C00000"/>
              </a:buClr>
            </a:pPr>
            <a:r>
              <a:rPr lang="tr-TR" sz="7400" b="1" dirty="0">
                <a:solidFill>
                  <a:srgbClr val="4F81BD">
                    <a:lumMod val="50000"/>
                  </a:srgbClr>
                </a:solidFill>
                <a:latin typeface="Times New Roman" pitchFamily="18" charset="0"/>
                <a:cs typeface="Times New Roman" pitchFamily="18" charset="0"/>
              </a:rPr>
              <a:t>Mesleki Belgeler ve Bu Belgelerin Verilme Esasları</a:t>
            </a:r>
          </a:p>
          <a:p>
            <a:pPr marL="857250" indent="-857250" algn="l">
              <a:lnSpc>
                <a:spcPct val="150000"/>
              </a:lnSpc>
              <a:spcBef>
                <a:spcPts val="0"/>
              </a:spcBef>
              <a:buClr>
                <a:srgbClr val="C00000"/>
              </a:buClr>
              <a:buFont typeface="Wingdings" pitchFamily="2" charset="2"/>
              <a:buChar char="v"/>
            </a:pPr>
            <a:endParaRPr lang="tr-TR" sz="6000" b="1" u="sng" dirty="0">
              <a:solidFill>
                <a:srgbClr val="4F81BD">
                  <a:lumMod val="50000"/>
                </a:srgbClr>
              </a:solidFill>
              <a:latin typeface="Times New Roman" pitchFamily="18" charset="0"/>
              <a:cs typeface="Times New Roman" pitchFamily="18" charset="0"/>
            </a:endParaRPr>
          </a:p>
          <a:p>
            <a:pPr marL="857250" indent="-857250" algn="l">
              <a:lnSpc>
                <a:spcPct val="150000"/>
              </a:lnSpc>
              <a:spcBef>
                <a:spcPts val="0"/>
              </a:spcBef>
              <a:buClr>
                <a:srgbClr val="C00000"/>
              </a:buClr>
              <a:buFont typeface="Wingdings" pitchFamily="2" charset="2"/>
              <a:buChar char="v"/>
            </a:pPr>
            <a:r>
              <a:rPr lang="tr-TR" sz="6000" b="1" u="sng" dirty="0">
                <a:solidFill>
                  <a:srgbClr val="4F81BD">
                    <a:lumMod val="50000"/>
                  </a:srgbClr>
                </a:solidFill>
                <a:latin typeface="Times New Roman" pitchFamily="18" charset="0"/>
                <a:cs typeface="Times New Roman" pitchFamily="18" charset="0"/>
              </a:rPr>
              <a:t>Sonuçların İlanı</a:t>
            </a:r>
          </a:p>
          <a:p>
            <a:pPr algn="l">
              <a:lnSpc>
                <a:spcPct val="150000"/>
              </a:lnSpc>
              <a:spcBef>
                <a:spcPts val="0"/>
              </a:spcBef>
              <a:buClr>
                <a:srgbClr val="C00000"/>
              </a:buClr>
            </a:pPr>
            <a:r>
              <a:rPr lang="tr-TR" sz="5600" b="1" dirty="0">
                <a:solidFill>
                  <a:srgbClr val="4F81BD">
                    <a:lumMod val="50000"/>
                  </a:srgbClr>
                </a:solidFill>
                <a:latin typeface="Times New Roman" pitchFamily="18" charset="0"/>
                <a:cs typeface="Times New Roman" pitchFamily="18" charset="0"/>
              </a:rPr>
              <a:t>Yazılı ve uygulamalı sınavlardan alınan puanlar ve sonuç, ilgili liste ve formlara işlenir ve sınav komisyonu üyelerince imzalanır. </a:t>
            </a:r>
          </a:p>
          <a:p>
            <a:pPr algn="l">
              <a:lnSpc>
                <a:spcPct val="150000"/>
              </a:lnSpc>
              <a:spcBef>
                <a:spcPts val="0"/>
              </a:spcBef>
              <a:buClr>
                <a:srgbClr val="C00000"/>
              </a:buClr>
            </a:pPr>
            <a:r>
              <a:rPr lang="tr-TR" sz="5600" b="1" dirty="0">
                <a:solidFill>
                  <a:srgbClr val="FF0000"/>
                </a:solidFill>
                <a:latin typeface="Times New Roman" pitchFamily="18" charset="0"/>
                <a:cs typeface="Times New Roman" pitchFamily="18" charset="0"/>
              </a:rPr>
              <a:t>Sınav sonuçları en geç 15 gün içinde listelere yazılarak odaya asılmak suretiyle ilan edilir. </a:t>
            </a:r>
            <a:r>
              <a:rPr lang="tr-TR" sz="5600" b="1" dirty="0">
                <a:solidFill>
                  <a:srgbClr val="4F81BD">
                    <a:lumMod val="50000"/>
                  </a:srgbClr>
                </a:solidFill>
                <a:latin typeface="Times New Roman" pitchFamily="18" charset="0"/>
                <a:cs typeface="Times New Roman" pitchFamily="18" charset="0"/>
              </a:rPr>
              <a:t>Oda gerek görürse </a:t>
            </a:r>
            <a:r>
              <a:rPr lang="tr-TR" sz="5600" b="1" dirty="0">
                <a:solidFill>
                  <a:srgbClr val="FF0000"/>
                </a:solidFill>
                <a:latin typeface="Times New Roman" pitchFamily="18" charset="0"/>
                <a:cs typeface="Times New Roman" pitchFamily="18" charset="0"/>
              </a:rPr>
              <a:t>sınav sonuçlarını ilgililere yazılı olarak da </a:t>
            </a:r>
            <a:r>
              <a:rPr lang="tr-TR" sz="5600" b="1" dirty="0">
                <a:solidFill>
                  <a:srgbClr val="4F81BD">
                    <a:lumMod val="50000"/>
                  </a:srgbClr>
                </a:solidFill>
                <a:latin typeface="Times New Roman" pitchFamily="18" charset="0"/>
                <a:cs typeface="Times New Roman" pitchFamily="18" charset="0"/>
              </a:rPr>
              <a:t>bildirebilir. </a:t>
            </a:r>
          </a:p>
          <a:p>
            <a:pPr algn="l">
              <a:lnSpc>
                <a:spcPct val="150000"/>
              </a:lnSpc>
              <a:spcBef>
                <a:spcPts val="0"/>
              </a:spcBef>
              <a:buClr>
                <a:srgbClr val="C00000"/>
              </a:buClr>
            </a:pPr>
            <a:r>
              <a:rPr lang="tr-TR" sz="5600" b="1" dirty="0">
                <a:solidFill>
                  <a:srgbClr val="0070C0"/>
                </a:solidFill>
                <a:latin typeface="Times New Roman" pitchFamily="18" charset="0"/>
                <a:cs typeface="Times New Roman" pitchFamily="18" charset="0"/>
              </a:rPr>
              <a:t>Sınav sonuç listelerinin orijinal nüshaları özel bir dosyada saklanır. </a:t>
            </a:r>
          </a:p>
          <a:p>
            <a:pPr algn="l">
              <a:lnSpc>
                <a:spcPct val="150000"/>
              </a:lnSpc>
              <a:spcBef>
                <a:spcPts val="0"/>
              </a:spcBef>
              <a:buClr>
                <a:srgbClr val="C00000"/>
              </a:buClr>
            </a:pPr>
            <a:endParaRPr lang="tr-TR" sz="5600" b="1" dirty="0">
              <a:solidFill>
                <a:srgbClr val="4F81BD">
                  <a:lumMod val="50000"/>
                </a:srgbClr>
              </a:solidFill>
              <a:latin typeface="Times New Roman" pitchFamily="18" charset="0"/>
              <a:cs typeface="Times New Roman" pitchFamily="18" charset="0"/>
            </a:endParaRPr>
          </a:p>
          <a:p>
            <a:pPr marL="857250" indent="-857250" algn="l">
              <a:lnSpc>
                <a:spcPct val="150000"/>
              </a:lnSpc>
              <a:spcBef>
                <a:spcPts val="0"/>
              </a:spcBef>
              <a:buClr>
                <a:srgbClr val="C00000"/>
              </a:buClr>
              <a:buFont typeface="Wingdings" pitchFamily="2" charset="2"/>
              <a:buChar char="v"/>
            </a:pPr>
            <a:r>
              <a:rPr lang="tr-TR" sz="5600" b="1" u="sng" dirty="0">
                <a:solidFill>
                  <a:srgbClr val="4F81BD">
                    <a:lumMod val="50000"/>
                  </a:srgbClr>
                </a:solidFill>
                <a:latin typeface="Times New Roman" pitchFamily="18" charset="0"/>
                <a:cs typeface="Times New Roman" pitchFamily="18" charset="0"/>
              </a:rPr>
              <a:t>Sınav Sonuçlarına İtiraz </a:t>
            </a:r>
          </a:p>
          <a:p>
            <a:pPr algn="l">
              <a:lnSpc>
                <a:spcPct val="150000"/>
              </a:lnSpc>
              <a:spcBef>
                <a:spcPts val="0"/>
              </a:spcBef>
              <a:buClr>
                <a:srgbClr val="C00000"/>
              </a:buClr>
            </a:pPr>
            <a:r>
              <a:rPr lang="tr-TR" sz="5600" b="1" dirty="0">
                <a:solidFill>
                  <a:srgbClr val="4F81BD">
                    <a:lumMod val="50000"/>
                  </a:srgbClr>
                </a:solidFill>
                <a:latin typeface="Times New Roman" pitchFamily="18" charset="0"/>
                <a:cs typeface="Times New Roman" pitchFamily="18" charset="0"/>
              </a:rPr>
              <a:t>Haklı bir sebebe dayanması şartı ile </a:t>
            </a:r>
            <a:r>
              <a:rPr lang="tr-TR" sz="5600" b="1" dirty="0">
                <a:solidFill>
                  <a:srgbClr val="FF0000"/>
                </a:solidFill>
                <a:latin typeface="Times New Roman" pitchFamily="18" charset="0"/>
                <a:cs typeface="Times New Roman" pitchFamily="18" charset="0"/>
              </a:rPr>
              <a:t>yazılı sınav sonuçlarına itiraz edilebilir. </a:t>
            </a:r>
            <a:r>
              <a:rPr lang="tr-TR" sz="5600" b="1" dirty="0">
                <a:solidFill>
                  <a:srgbClr val="4F81BD">
                    <a:lumMod val="50000"/>
                  </a:srgbClr>
                </a:solidFill>
                <a:latin typeface="Times New Roman" pitchFamily="18" charset="0"/>
                <a:cs typeface="Times New Roman" pitchFamily="18" charset="0"/>
              </a:rPr>
              <a:t>İtiraz </a:t>
            </a:r>
            <a:r>
              <a:rPr lang="tr-TR" sz="5600" b="1" dirty="0">
                <a:solidFill>
                  <a:srgbClr val="0070C0"/>
                </a:solidFill>
                <a:latin typeface="Times New Roman" pitchFamily="18" charset="0"/>
                <a:cs typeface="Times New Roman" pitchFamily="18" charset="0"/>
              </a:rPr>
              <a:t>sınav sonuçlarının ilanını takiben 3 iş günü içinde </a:t>
            </a:r>
            <a:r>
              <a:rPr lang="tr-TR" sz="5600" b="1" dirty="0">
                <a:solidFill>
                  <a:srgbClr val="4F81BD">
                    <a:lumMod val="50000"/>
                  </a:srgbClr>
                </a:solidFill>
                <a:latin typeface="Times New Roman" pitchFamily="18" charset="0"/>
                <a:cs typeface="Times New Roman" pitchFamily="18" charset="0"/>
              </a:rPr>
              <a:t>yapılır. </a:t>
            </a:r>
          </a:p>
          <a:p>
            <a:pPr algn="l">
              <a:lnSpc>
                <a:spcPct val="150000"/>
              </a:lnSpc>
              <a:spcBef>
                <a:spcPts val="0"/>
              </a:spcBef>
              <a:buClr>
                <a:srgbClr val="C00000"/>
              </a:buClr>
            </a:pPr>
            <a:r>
              <a:rPr lang="tr-TR" sz="5600" b="1" dirty="0" smtClean="0">
                <a:solidFill>
                  <a:srgbClr val="4F81BD">
                    <a:lumMod val="50000"/>
                  </a:srgbClr>
                </a:solidFill>
                <a:latin typeface="Times New Roman" pitchFamily="18" charset="0"/>
                <a:cs typeface="Times New Roman" pitchFamily="18" charset="0"/>
              </a:rPr>
              <a:t>İtirazlar</a:t>
            </a:r>
            <a:r>
              <a:rPr lang="tr-TR" sz="5600" b="1" dirty="0">
                <a:solidFill>
                  <a:srgbClr val="4F81BD">
                    <a:lumMod val="50000"/>
                  </a:srgbClr>
                </a:solidFill>
                <a:latin typeface="Times New Roman" pitchFamily="18" charset="0"/>
                <a:cs typeface="Times New Roman" pitchFamily="18" charset="0"/>
              </a:rPr>
              <a:t>, </a:t>
            </a:r>
            <a:r>
              <a:rPr lang="tr-TR" sz="5600" b="1" dirty="0">
                <a:solidFill>
                  <a:srgbClr val="FF0000"/>
                </a:solidFill>
                <a:latin typeface="Times New Roman" pitchFamily="18" charset="0"/>
                <a:cs typeface="Times New Roman" pitchFamily="18" charset="0"/>
              </a:rPr>
              <a:t>sınavı yapan komisyon tarafından 3 gün içinde incelenir</a:t>
            </a:r>
            <a:r>
              <a:rPr lang="tr-TR" sz="5600" b="1" dirty="0">
                <a:solidFill>
                  <a:srgbClr val="4F81BD">
                    <a:lumMod val="50000"/>
                  </a:srgbClr>
                </a:solidFill>
                <a:latin typeface="Times New Roman" pitchFamily="18" charset="0"/>
                <a:cs typeface="Times New Roman" pitchFamily="18" charset="0"/>
              </a:rPr>
              <a:t>, hata varsa düzeltilir ve durum bir tutanakla tespit edilerek sonuç itiraz sahibine bildirilir. </a:t>
            </a:r>
          </a:p>
          <a:p>
            <a:pPr algn="l">
              <a:lnSpc>
                <a:spcPct val="150000"/>
              </a:lnSpc>
              <a:spcBef>
                <a:spcPts val="0"/>
              </a:spcBef>
              <a:buClr>
                <a:srgbClr val="C00000"/>
              </a:buClr>
            </a:pPr>
            <a:r>
              <a:rPr lang="tr-TR" sz="5600" b="1" dirty="0">
                <a:solidFill>
                  <a:srgbClr val="0070C0"/>
                </a:solidFill>
                <a:latin typeface="Times New Roman" pitchFamily="18" charset="0"/>
                <a:cs typeface="Times New Roman" pitchFamily="18" charset="0"/>
              </a:rPr>
              <a:t>Uygulamalı sınav sonuçlarına itiraz edilemez.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252536" y="1"/>
            <a:ext cx="9577064"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p>
        </p:txBody>
      </p:sp>
    </p:spTree>
    <p:extLst>
      <p:ext uri="{BB962C8B-B14F-4D97-AF65-F5344CB8AC3E}">
        <p14:creationId xmlns:p14="http://schemas.microsoft.com/office/powerpoint/2010/main" val="3299798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0" y="692696"/>
            <a:ext cx="9144000" cy="5904656"/>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857250" indent="-857250" algn="l">
              <a:lnSpc>
                <a:spcPct val="150000"/>
              </a:lnSpc>
              <a:spcBef>
                <a:spcPts val="0"/>
              </a:spcBef>
              <a:buClr>
                <a:srgbClr val="C00000"/>
              </a:buClr>
              <a:buFont typeface="Wingdings" pitchFamily="2" charset="2"/>
              <a:buChar char="v"/>
            </a:pPr>
            <a:endParaRPr lang="tr-TR" sz="5600" b="1" u="sng" dirty="0">
              <a:solidFill>
                <a:srgbClr val="4F81BD">
                  <a:lumMod val="50000"/>
                </a:srgbClr>
              </a:solidFill>
              <a:latin typeface="Times New Roman" pitchFamily="18" charset="0"/>
              <a:cs typeface="Times New Roman" pitchFamily="18" charset="0"/>
            </a:endParaRPr>
          </a:p>
          <a:p>
            <a:pPr lvl="0">
              <a:lnSpc>
                <a:spcPct val="150000"/>
              </a:lnSpc>
              <a:spcBef>
                <a:spcPts val="0"/>
              </a:spcBef>
              <a:buClr>
                <a:srgbClr val="C00000"/>
              </a:buClr>
            </a:pPr>
            <a:r>
              <a:rPr lang="tr-TR" sz="7400" b="1" dirty="0">
                <a:solidFill>
                  <a:srgbClr val="4F81BD">
                    <a:lumMod val="50000"/>
                  </a:srgbClr>
                </a:solidFill>
                <a:latin typeface="Times New Roman" pitchFamily="18" charset="0"/>
                <a:cs typeface="Times New Roman" pitchFamily="18" charset="0"/>
              </a:rPr>
              <a:t>Mesleki Belgeler ve Bu Belgelerin Verilme Esasları</a:t>
            </a:r>
          </a:p>
          <a:p>
            <a:pPr marL="857250" indent="-857250" algn="l">
              <a:lnSpc>
                <a:spcPct val="150000"/>
              </a:lnSpc>
              <a:spcBef>
                <a:spcPts val="0"/>
              </a:spcBef>
              <a:buClr>
                <a:srgbClr val="C00000"/>
              </a:buClr>
              <a:buFont typeface="Wingdings" pitchFamily="2" charset="2"/>
              <a:buChar char="v"/>
            </a:pPr>
            <a:endParaRPr lang="tr-TR" sz="5600" b="1" u="sng" dirty="0">
              <a:solidFill>
                <a:srgbClr val="4F81BD">
                  <a:lumMod val="50000"/>
                </a:srgbClr>
              </a:solidFill>
              <a:latin typeface="Times New Roman" pitchFamily="18" charset="0"/>
              <a:cs typeface="Times New Roman" pitchFamily="18" charset="0"/>
            </a:endParaRPr>
          </a:p>
          <a:p>
            <a:pPr marL="857250" indent="-857250" algn="l">
              <a:lnSpc>
                <a:spcPct val="150000"/>
              </a:lnSpc>
              <a:spcBef>
                <a:spcPts val="0"/>
              </a:spcBef>
              <a:buClr>
                <a:srgbClr val="C00000"/>
              </a:buClr>
              <a:buFont typeface="Wingdings" pitchFamily="2" charset="2"/>
              <a:buChar char="v"/>
            </a:pPr>
            <a:r>
              <a:rPr lang="tr-TR" sz="5600" b="1" u="sng" dirty="0">
                <a:solidFill>
                  <a:srgbClr val="4F81BD">
                    <a:lumMod val="50000"/>
                  </a:srgbClr>
                </a:solidFill>
                <a:latin typeface="Times New Roman" pitchFamily="18" charset="0"/>
                <a:cs typeface="Times New Roman" pitchFamily="18" charset="0"/>
              </a:rPr>
              <a:t>Sınavlarda Başarısız Olanların Durumu </a:t>
            </a:r>
            <a:endParaRPr lang="tr-TR" sz="5600" b="1" u="sng" dirty="0" smtClean="0">
              <a:solidFill>
                <a:srgbClr val="4F81BD">
                  <a:lumMod val="50000"/>
                </a:srgbClr>
              </a:solidFill>
              <a:latin typeface="Times New Roman" pitchFamily="18" charset="0"/>
              <a:cs typeface="Times New Roman" pitchFamily="18" charset="0"/>
            </a:endParaRPr>
          </a:p>
          <a:p>
            <a:pPr algn="l">
              <a:lnSpc>
                <a:spcPct val="150000"/>
              </a:lnSpc>
              <a:spcBef>
                <a:spcPts val="0"/>
              </a:spcBef>
              <a:buClr>
                <a:srgbClr val="C00000"/>
              </a:buClr>
            </a:pPr>
            <a:endParaRPr lang="tr-TR" sz="5600" b="1" u="sng" dirty="0">
              <a:solidFill>
                <a:srgbClr val="4F81BD">
                  <a:lumMod val="50000"/>
                </a:srgbClr>
              </a:solidFill>
              <a:latin typeface="Times New Roman" pitchFamily="18" charset="0"/>
              <a:cs typeface="Times New Roman" pitchFamily="18" charset="0"/>
            </a:endParaRPr>
          </a:p>
          <a:p>
            <a:pPr algn="just">
              <a:lnSpc>
                <a:spcPct val="150000"/>
              </a:lnSpc>
              <a:spcBef>
                <a:spcPts val="0"/>
              </a:spcBef>
              <a:buClr>
                <a:srgbClr val="C00000"/>
              </a:buClr>
            </a:pPr>
            <a:r>
              <a:rPr lang="tr-TR" sz="5600" b="1" dirty="0">
                <a:solidFill>
                  <a:srgbClr val="4F81BD">
                    <a:lumMod val="50000"/>
                  </a:srgbClr>
                </a:solidFill>
                <a:latin typeface="Times New Roman" pitchFamily="18" charset="0"/>
                <a:cs typeface="Times New Roman" pitchFamily="18" charset="0"/>
              </a:rPr>
              <a:t>Yazılı ve uygulamalı sınavlardan 70’ den az puan alarak </a:t>
            </a:r>
            <a:r>
              <a:rPr lang="tr-TR" sz="5600" b="1" dirty="0">
                <a:solidFill>
                  <a:srgbClr val="0070C0"/>
                </a:solidFill>
                <a:latin typeface="Times New Roman" pitchFamily="18" charset="0"/>
                <a:cs typeface="Times New Roman" pitchFamily="18" charset="0"/>
              </a:rPr>
              <a:t>başarısız olanlar bir sonraki dönemde yapılacak sınava tekrar iştirak edebilirler. </a:t>
            </a:r>
          </a:p>
          <a:p>
            <a:pPr algn="just">
              <a:lnSpc>
                <a:spcPct val="150000"/>
              </a:lnSpc>
              <a:spcBef>
                <a:spcPts val="0"/>
              </a:spcBef>
              <a:buClr>
                <a:srgbClr val="C00000"/>
              </a:buClr>
            </a:pPr>
            <a:r>
              <a:rPr lang="tr-TR" sz="5600" b="1" dirty="0">
                <a:solidFill>
                  <a:srgbClr val="4F81BD">
                    <a:lumMod val="50000"/>
                  </a:srgbClr>
                </a:solidFill>
                <a:latin typeface="Times New Roman" pitchFamily="18" charset="0"/>
                <a:cs typeface="Times New Roman" pitchFamily="18" charset="0"/>
              </a:rPr>
              <a:t>Bu durumda olanlardan </a:t>
            </a:r>
            <a:r>
              <a:rPr lang="tr-TR" sz="5600" b="1" dirty="0">
                <a:solidFill>
                  <a:srgbClr val="FF0000"/>
                </a:solidFill>
                <a:latin typeface="Times New Roman" pitchFamily="18" charset="0"/>
                <a:cs typeface="Times New Roman" pitchFamily="18" charset="0"/>
              </a:rPr>
              <a:t>daha önce istenen belgeler istenmez, ancak sınav harcı tekrar alınır. </a:t>
            </a:r>
          </a:p>
          <a:p>
            <a:pPr algn="just">
              <a:lnSpc>
                <a:spcPct val="150000"/>
              </a:lnSpc>
              <a:spcBef>
                <a:spcPts val="0"/>
              </a:spcBef>
              <a:buClr>
                <a:srgbClr val="C00000"/>
              </a:buClr>
            </a:pPr>
            <a:r>
              <a:rPr lang="tr-TR" sz="5600" b="1" dirty="0">
                <a:solidFill>
                  <a:srgbClr val="4F81BD">
                    <a:lumMod val="50000"/>
                  </a:srgbClr>
                </a:solidFill>
                <a:latin typeface="Times New Roman" pitchFamily="18" charset="0"/>
                <a:cs typeface="Times New Roman" pitchFamily="18" charset="0"/>
              </a:rPr>
              <a:t>Yazılı ve uygulamalı sınav sonucunda başarısız olanlara, takip eden sınav döneminden itibaren  </a:t>
            </a:r>
            <a:r>
              <a:rPr lang="tr-TR" sz="5600" b="1" dirty="0">
                <a:solidFill>
                  <a:srgbClr val="0070C0"/>
                </a:solidFill>
                <a:latin typeface="Times New Roman" pitchFamily="18" charset="0"/>
                <a:cs typeface="Times New Roman" pitchFamily="18" charset="0"/>
              </a:rPr>
              <a:t>5 sınav hakkı daha tanınır</a:t>
            </a:r>
            <a:r>
              <a:rPr lang="tr-TR" sz="5600" b="1" dirty="0">
                <a:solidFill>
                  <a:srgbClr val="4F81BD">
                    <a:lumMod val="50000"/>
                  </a:srgbClr>
                </a:solidFill>
                <a:latin typeface="Times New Roman" pitchFamily="18" charset="0"/>
                <a:cs typeface="Times New Roman" pitchFamily="18" charset="0"/>
              </a:rPr>
              <a:t>. </a:t>
            </a:r>
            <a:r>
              <a:rPr lang="tr-TR" sz="5600" b="1" dirty="0">
                <a:solidFill>
                  <a:srgbClr val="FF0000"/>
                </a:solidFill>
                <a:latin typeface="Times New Roman" pitchFamily="18" charset="0"/>
                <a:cs typeface="Times New Roman" pitchFamily="18" charset="0"/>
              </a:rPr>
              <a:t>Ancak, üst üste tanınan 5 sınav hakkında da başarılı olamayanlara belge verilmez ve oda ve sicil kaydı yapılmaz. </a:t>
            </a:r>
          </a:p>
          <a:p>
            <a:pPr algn="just">
              <a:lnSpc>
                <a:spcPct val="150000"/>
              </a:lnSpc>
              <a:spcBef>
                <a:spcPts val="0"/>
              </a:spcBef>
              <a:buClr>
                <a:srgbClr val="C00000"/>
              </a:buClr>
            </a:pPr>
            <a:r>
              <a:rPr lang="tr-TR" sz="5600" b="1" dirty="0">
                <a:solidFill>
                  <a:srgbClr val="4F81BD">
                    <a:lumMod val="50000"/>
                  </a:srgbClr>
                </a:solidFill>
                <a:latin typeface="Times New Roman" pitchFamily="18" charset="0"/>
                <a:cs typeface="Times New Roman" pitchFamily="18" charset="0"/>
              </a:rPr>
              <a:t>Yazılı ve uygulamalı sınav döneminde </a:t>
            </a:r>
            <a:r>
              <a:rPr lang="tr-TR" sz="5600" b="1" dirty="0">
                <a:solidFill>
                  <a:srgbClr val="0070C0"/>
                </a:solidFill>
                <a:latin typeface="Times New Roman" pitchFamily="18" charset="0"/>
                <a:cs typeface="Times New Roman" pitchFamily="18" charset="0"/>
              </a:rPr>
              <a:t>yasal mazereti olanlar, mazeretlerini belgelendirmeleri halinde sınav haklarını kullanmamış</a:t>
            </a:r>
            <a:r>
              <a:rPr lang="tr-TR" sz="5600" b="1" dirty="0">
                <a:solidFill>
                  <a:srgbClr val="4F81BD">
                    <a:lumMod val="50000"/>
                  </a:srgbClr>
                </a:solidFill>
                <a:latin typeface="Times New Roman" pitchFamily="18" charset="0"/>
                <a:cs typeface="Times New Roman" pitchFamily="18" charset="0"/>
              </a:rPr>
              <a:t> sayılırlar.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252536" y="1"/>
            <a:ext cx="9577064"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p>
        </p:txBody>
      </p:sp>
    </p:spTree>
    <p:extLst>
      <p:ext uri="{BB962C8B-B14F-4D97-AF65-F5344CB8AC3E}">
        <p14:creationId xmlns:p14="http://schemas.microsoft.com/office/powerpoint/2010/main" val="2041303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0" y="836712"/>
            <a:ext cx="9108504" cy="5904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600" b="1" dirty="0">
                <a:solidFill>
                  <a:srgbClr val="4F81BD">
                    <a:lumMod val="50000"/>
                  </a:srgbClr>
                </a:solidFill>
                <a:latin typeface="Times New Roman" pitchFamily="18" charset="0"/>
                <a:cs typeface="Times New Roman" pitchFamily="18" charset="0"/>
              </a:rPr>
              <a:t>             </a:t>
            </a:r>
          </a:p>
          <a:p>
            <a:pPr marL="685800" lvl="0" indent="-685800" algn="l">
              <a:lnSpc>
                <a:spcPct val="150000"/>
              </a:lnSpc>
              <a:spcBef>
                <a:spcPts val="0"/>
              </a:spcBef>
              <a:buClr>
                <a:srgbClr val="C00000"/>
              </a:buClr>
              <a:buFont typeface="Wingdings" pitchFamily="2" charset="2"/>
              <a:buChar char="v"/>
            </a:pPr>
            <a:r>
              <a:rPr lang="tr-TR" sz="2000" b="1" u="sng" dirty="0">
                <a:solidFill>
                  <a:srgbClr val="4F81BD">
                    <a:lumMod val="50000"/>
                  </a:srgbClr>
                </a:solidFill>
                <a:latin typeface="Times New Roman" pitchFamily="18" charset="0"/>
                <a:cs typeface="Times New Roman" pitchFamily="18" charset="0"/>
              </a:rPr>
              <a:t>Planlama, Koordinasyon ve Denetim</a:t>
            </a:r>
          </a:p>
          <a:p>
            <a:pPr lvl="0" algn="l">
              <a:lnSpc>
                <a:spcPct val="150000"/>
              </a:lnSpc>
              <a:spcBef>
                <a:spcPts val="0"/>
              </a:spcBef>
              <a:buClr>
                <a:srgbClr val="C00000"/>
              </a:buClr>
            </a:pPr>
            <a:endParaRPr lang="tr-TR" sz="20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2000" b="1" dirty="0">
                <a:solidFill>
                  <a:srgbClr val="4F81BD">
                    <a:lumMod val="50000"/>
                  </a:srgbClr>
                </a:solidFill>
                <a:latin typeface="Times New Roman" pitchFamily="18" charset="0"/>
                <a:cs typeface="Times New Roman" pitchFamily="18" charset="0"/>
              </a:rPr>
              <a:t>           MADDE 14 - Bu Yönetmelik hükümlerine göre yapılacak uygulamaların </a:t>
            </a:r>
            <a:r>
              <a:rPr lang="tr-TR" sz="2000" b="1" dirty="0">
                <a:solidFill>
                  <a:srgbClr val="FF0000"/>
                </a:solidFill>
                <a:latin typeface="Times New Roman" pitchFamily="18" charset="0"/>
                <a:cs typeface="Times New Roman" pitchFamily="18" charset="0"/>
              </a:rPr>
              <a:t>ülke düzeyinde planlanması, koordinasyonu ve denetimi Konfederasyonca ilgili federasyonlarla birlikte,</a:t>
            </a:r>
            <a:r>
              <a:rPr lang="tr-TR" sz="2000" b="1" dirty="0">
                <a:solidFill>
                  <a:srgbClr val="4F81BD">
                    <a:lumMod val="50000"/>
                  </a:srgbClr>
                </a:solidFill>
                <a:latin typeface="Times New Roman" pitchFamily="18" charset="0"/>
                <a:cs typeface="Times New Roman" pitchFamily="18" charset="0"/>
              </a:rPr>
              <a:t> </a:t>
            </a:r>
            <a:r>
              <a:rPr lang="tr-TR" sz="2000" b="1" dirty="0">
                <a:solidFill>
                  <a:srgbClr val="0070C0"/>
                </a:solidFill>
                <a:latin typeface="Times New Roman" pitchFamily="18" charset="0"/>
                <a:cs typeface="Times New Roman" pitchFamily="18" charset="0"/>
              </a:rPr>
              <a:t>iller düzeyinde ise birliklerce</a:t>
            </a:r>
            <a:r>
              <a:rPr lang="tr-TR" sz="2000" b="1" dirty="0">
                <a:solidFill>
                  <a:srgbClr val="4F81BD">
                    <a:lumMod val="50000"/>
                  </a:srgbClr>
                </a:solidFill>
                <a:latin typeface="Times New Roman" pitchFamily="18" charset="0"/>
                <a:cs typeface="Times New Roman" pitchFamily="18" charset="0"/>
              </a:rPr>
              <a:t> yerine getirilir.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276364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928992" cy="5904656"/>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a:t>
            </a:r>
          </a:p>
          <a:p>
            <a:pPr marL="685800" lvl="0" indent="-685800" algn="l">
              <a:lnSpc>
                <a:spcPct val="150000"/>
              </a:lnSpc>
              <a:spcBef>
                <a:spcPts val="0"/>
              </a:spcBef>
              <a:buClr>
                <a:srgbClr val="C00000"/>
              </a:buClr>
              <a:buFont typeface="Wingdings" pitchFamily="2" charset="2"/>
              <a:buChar char="v"/>
            </a:pPr>
            <a:r>
              <a:rPr lang="tr-TR" sz="4900" b="1" u="sng" dirty="0">
                <a:solidFill>
                  <a:srgbClr val="4F81BD">
                    <a:lumMod val="50000"/>
                  </a:srgbClr>
                </a:solidFill>
                <a:latin typeface="Times New Roman" pitchFamily="18" charset="0"/>
                <a:cs typeface="Times New Roman" pitchFamily="18" charset="0"/>
              </a:rPr>
              <a:t>Sınavlara Gireceklerden İstenecek Belgeler </a:t>
            </a:r>
          </a:p>
          <a:p>
            <a:pPr lvl="0" algn="l">
              <a:lnSpc>
                <a:spcPct val="150000"/>
              </a:lnSpc>
              <a:spcBef>
                <a:spcPts val="0"/>
              </a:spcBef>
              <a:buClr>
                <a:srgbClr val="C00000"/>
              </a:buClr>
            </a:pPr>
            <a:endParaRPr lang="tr-TR" sz="18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Sınavlara gireceklerden; </a:t>
            </a: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a) Başvuru formu ( var ise ) veya dilekçe, </a:t>
            </a: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b) Kalfalık Belgesi ( sadece ustalık sınavına gireceklerden ), </a:t>
            </a: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c) İlkokul diploması sureti ( noter </a:t>
            </a:r>
            <a:r>
              <a:rPr lang="tr-TR" sz="4500" b="1" dirty="0" smtClean="0">
                <a:solidFill>
                  <a:srgbClr val="4F81BD">
                    <a:lumMod val="50000"/>
                  </a:srgbClr>
                </a:solidFill>
                <a:latin typeface="Times New Roman" pitchFamily="18" charset="0"/>
                <a:cs typeface="Times New Roman" pitchFamily="18" charset="0"/>
              </a:rPr>
              <a:t> ya </a:t>
            </a:r>
            <a:r>
              <a:rPr lang="tr-TR" sz="4500" b="1" dirty="0">
                <a:solidFill>
                  <a:srgbClr val="4F81BD">
                    <a:lumMod val="50000"/>
                  </a:srgbClr>
                </a:solidFill>
                <a:latin typeface="Times New Roman" pitchFamily="18" charset="0"/>
                <a:cs typeface="Times New Roman" pitchFamily="18" charset="0"/>
              </a:rPr>
              <a:t>da oda tasdik edecek ), </a:t>
            </a: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d) İkametgah belgesi, </a:t>
            </a: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e) 3 adet fotoğraf, </a:t>
            </a: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f) Sınav harcı </a:t>
            </a:r>
            <a:r>
              <a:rPr lang="tr-TR" sz="4500" b="1" dirty="0" smtClean="0">
                <a:solidFill>
                  <a:srgbClr val="4F81BD">
                    <a:lumMod val="50000"/>
                  </a:srgbClr>
                </a:solidFill>
                <a:latin typeface="Times New Roman" pitchFamily="18" charset="0"/>
                <a:cs typeface="Times New Roman" pitchFamily="18" charset="0"/>
              </a:rPr>
              <a:t>makbuzu </a:t>
            </a:r>
            <a:r>
              <a:rPr lang="tr-TR" sz="4500" b="1" dirty="0">
                <a:solidFill>
                  <a:srgbClr val="4F81BD">
                    <a:lumMod val="50000"/>
                  </a:srgbClr>
                </a:solidFill>
                <a:latin typeface="Times New Roman" pitchFamily="18" charset="0"/>
                <a:cs typeface="Times New Roman" pitchFamily="18" charset="0"/>
              </a:rPr>
              <a:t>istenir. </a:t>
            </a:r>
          </a:p>
          <a:p>
            <a:pPr lvl="0" algn="l">
              <a:lnSpc>
                <a:spcPct val="150000"/>
              </a:lnSpc>
              <a:spcBef>
                <a:spcPts val="0"/>
              </a:spcBef>
              <a:buClr>
                <a:srgbClr val="C00000"/>
              </a:buClr>
            </a:pPr>
            <a:endParaRPr lang="tr-TR" sz="45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r>
              <a:rPr lang="tr-TR" sz="4500" b="1" dirty="0">
                <a:solidFill>
                  <a:srgbClr val="4F81BD">
                    <a:lumMod val="50000"/>
                  </a:srgbClr>
                </a:solidFill>
                <a:latin typeface="Times New Roman" pitchFamily="18" charset="0"/>
                <a:cs typeface="Times New Roman" pitchFamily="18" charset="0"/>
              </a:rPr>
              <a:t>Yukarıdaki </a:t>
            </a:r>
            <a:r>
              <a:rPr lang="tr-TR" sz="4500" b="1" dirty="0">
                <a:solidFill>
                  <a:srgbClr val="FF0000"/>
                </a:solidFill>
                <a:latin typeface="Times New Roman" pitchFamily="18" charset="0"/>
                <a:cs typeface="Times New Roman" pitchFamily="18" charset="0"/>
              </a:rPr>
              <a:t>belge ve evrakları eksiksiz olarak odaya teslim edenler </a:t>
            </a:r>
            <a:r>
              <a:rPr lang="tr-TR" sz="4500" b="1" dirty="0">
                <a:solidFill>
                  <a:srgbClr val="4F81BD">
                    <a:lumMod val="50000"/>
                  </a:srgbClr>
                </a:solidFill>
                <a:latin typeface="Times New Roman" pitchFamily="18" charset="0"/>
                <a:cs typeface="Times New Roman" pitchFamily="18" charset="0"/>
              </a:rPr>
              <a:t>sınavlara girebilirler. </a:t>
            </a:r>
          </a:p>
          <a:p>
            <a:pPr lvl="0" algn="l">
              <a:lnSpc>
                <a:spcPct val="150000"/>
              </a:lnSpc>
              <a:spcBef>
                <a:spcPts val="0"/>
              </a:spcBef>
              <a:buClr>
                <a:srgbClr val="C00000"/>
              </a:buClr>
            </a:pPr>
            <a:endParaRPr lang="tr-TR" sz="45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2071025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5904656"/>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3100" b="1" dirty="0">
                <a:solidFill>
                  <a:srgbClr val="4F81BD">
                    <a:lumMod val="50000"/>
                  </a:srgbClr>
                </a:solidFill>
                <a:latin typeface="Times New Roman" pitchFamily="18" charset="0"/>
                <a:cs typeface="Times New Roman" pitchFamily="18" charset="0"/>
              </a:rPr>
              <a:t>Mesleki Belgeler ve Bu Belgelerin Verilme Esasları            </a:t>
            </a:r>
          </a:p>
          <a:p>
            <a:pPr lvl="0" algn="l">
              <a:lnSpc>
                <a:spcPct val="150000"/>
              </a:lnSpc>
              <a:spcBef>
                <a:spcPts val="0"/>
              </a:spcBef>
              <a:buClr>
                <a:srgbClr val="C00000"/>
              </a:buClr>
            </a:pPr>
            <a:endParaRPr lang="tr-TR" sz="4500" b="1" dirty="0">
              <a:solidFill>
                <a:srgbClr val="4F81BD">
                  <a:lumMod val="50000"/>
                </a:srgbClr>
              </a:solidFill>
              <a:latin typeface="Times New Roman" pitchFamily="18" charset="0"/>
              <a:cs typeface="Times New Roman" pitchFamily="18" charset="0"/>
            </a:endParaRPr>
          </a:p>
          <a:p>
            <a:pPr marL="685800" lvl="0" indent="-685800" algn="l">
              <a:lnSpc>
                <a:spcPct val="120000"/>
              </a:lnSpc>
              <a:spcBef>
                <a:spcPts val="0"/>
              </a:spcBef>
              <a:buClr>
                <a:srgbClr val="C00000"/>
              </a:buClr>
              <a:buFont typeface="Wingdings" pitchFamily="2" charset="2"/>
              <a:buChar char="v"/>
            </a:pPr>
            <a:r>
              <a:rPr lang="tr-TR" sz="2200" b="1" u="sng" dirty="0">
                <a:solidFill>
                  <a:srgbClr val="4F81BD">
                    <a:lumMod val="50000"/>
                  </a:srgbClr>
                </a:solidFill>
                <a:latin typeface="Times New Roman" pitchFamily="18" charset="0"/>
                <a:cs typeface="Times New Roman" pitchFamily="18" charset="0"/>
              </a:rPr>
              <a:t>Kaybedilen ve Yıpranan Belgelerin Değiştirilmesi </a:t>
            </a:r>
          </a:p>
          <a:p>
            <a:pPr lvl="0" algn="l">
              <a:lnSpc>
                <a:spcPct val="120000"/>
              </a:lnSpc>
              <a:spcBef>
                <a:spcPts val="0"/>
              </a:spcBef>
              <a:buClr>
                <a:srgbClr val="C00000"/>
              </a:buClr>
            </a:pPr>
            <a:endParaRPr lang="tr-TR" sz="2200" b="1" u="sng"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2200" b="1" dirty="0">
                <a:solidFill>
                  <a:srgbClr val="FF0000"/>
                </a:solidFill>
                <a:latin typeface="Times New Roman" pitchFamily="18" charset="0"/>
                <a:cs typeface="Times New Roman" pitchFamily="18" charset="0"/>
              </a:rPr>
              <a:t>Kaybedilen ve yıpranarak kullanılamayacak hale gelen belgeler</a:t>
            </a:r>
            <a:r>
              <a:rPr lang="tr-TR" sz="2200" b="1" dirty="0">
                <a:solidFill>
                  <a:srgbClr val="4F81BD">
                    <a:lumMod val="50000"/>
                  </a:srgbClr>
                </a:solidFill>
                <a:latin typeface="Times New Roman" pitchFamily="18" charset="0"/>
                <a:cs typeface="Times New Roman" pitchFamily="18" charset="0"/>
              </a:rPr>
              <a:t>, sahibinin bir dilekçe ile belgeyi aldığı odaya başvurması halinde, yeni belge düzenlenerek </a:t>
            </a:r>
            <a:r>
              <a:rPr lang="tr-TR" sz="2200" b="1" dirty="0">
                <a:solidFill>
                  <a:srgbClr val="FF0000"/>
                </a:solidFill>
                <a:latin typeface="Times New Roman" pitchFamily="18" charset="0"/>
                <a:cs typeface="Times New Roman" pitchFamily="18" charset="0"/>
              </a:rPr>
              <a:t>ücreti mukabilinde </a:t>
            </a:r>
            <a:r>
              <a:rPr lang="tr-TR" sz="2200" b="1" dirty="0">
                <a:solidFill>
                  <a:srgbClr val="4F81BD">
                    <a:lumMod val="50000"/>
                  </a:srgbClr>
                </a:solidFill>
                <a:latin typeface="Times New Roman" pitchFamily="18" charset="0"/>
                <a:cs typeface="Times New Roman" pitchFamily="18" charset="0"/>
              </a:rPr>
              <a:t>verilir. </a:t>
            </a:r>
          </a:p>
          <a:p>
            <a:pPr lvl="0" algn="just">
              <a:lnSpc>
                <a:spcPct val="120000"/>
              </a:lnSpc>
              <a:spcBef>
                <a:spcPts val="0"/>
              </a:spcBef>
              <a:buClr>
                <a:srgbClr val="C00000"/>
              </a:buClr>
            </a:pPr>
            <a:endParaRPr lang="tr-TR" sz="2200" b="1" dirty="0">
              <a:solidFill>
                <a:srgbClr val="4F81BD">
                  <a:lumMod val="50000"/>
                </a:srgbClr>
              </a:solidFill>
              <a:latin typeface="Times New Roman" pitchFamily="18" charset="0"/>
              <a:cs typeface="Times New Roman" pitchFamily="18" charset="0"/>
            </a:endParaRPr>
          </a:p>
          <a:p>
            <a:pPr lvl="0" algn="just">
              <a:lnSpc>
                <a:spcPct val="120000"/>
              </a:lnSpc>
              <a:spcBef>
                <a:spcPts val="0"/>
              </a:spcBef>
              <a:buClr>
                <a:srgbClr val="C00000"/>
              </a:buClr>
            </a:pPr>
            <a:r>
              <a:rPr lang="tr-TR" sz="2200" b="1" dirty="0">
                <a:solidFill>
                  <a:srgbClr val="4F81BD">
                    <a:lumMod val="50000"/>
                  </a:srgbClr>
                </a:solidFill>
                <a:latin typeface="Times New Roman" pitchFamily="18" charset="0"/>
                <a:cs typeface="Times New Roman" pitchFamily="18" charset="0"/>
              </a:rPr>
              <a:t>Belgenin yenilenmesi ile ilgili </a:t>
            </a:r>
            <a:r>
              <a:rPr lang="tr-TR" sz="2200" b="1" dirty="0">
                <a:solidFill>
                  <a:srgbClr val="0070C0"/>
                </a:solidFill>
                <a:latin typeface="Times New Roman" pitchFamily="18" charset="0"/>
                <a:cs typeface="Times New Roman" pitchFamily="18" charset="0"/>
              </a:rPr>
              <a:t>bilgiler kayıt defterine işlenir</a:t>
            </a:r>
            <a:r>
              <a:rPr lang="tr-TR" sz="2200" b="1" dirty="0">
                <a:solidFill>
                  <a:srgbClr val="4F81BD">
                    <a:lumMod val="50000"/>
                  </a:srgbClr>
                </a:solidFill>
                <a:latin typeface="Times New Roman" pitchFamily="18" charset="0"/>
                <a:cs typeface="Times New Roman" pitchFamily="18" charset="0"/>
              </a:rPr>
              <a:t> ve yenileme sebebi belirtilerek  belgenin ilk veriliş bölümüne de not düşülerek kaydedilir. </a:t>
            </a:r>
          </a:p>
          <a:p>
            <a:pPr lvl="0" algn="l">
              <a:lnSpc>
                <a:spcPct val="150000"/>
              </a:lnSpc>
              <a:spcBef>
                <a:spcPts val="0"/>
              </a:spcBef>
              <a:buClr>
                <a:srgbClr val="C00000"/>
              </a:buClr>
            </a:pPr>
            <a:r>
              <a:rPr lang="tr-TR" sz="22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8432331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5904656"/>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96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             </a:t>
            </a:r>
          </a:p>
          <a:p>
            <a:pPr marL="857250" lvl="0" indent="-857250" algn="l">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Sınav Gelir </a:t>
            </a:r>
            <a:r>
              <a:rPr lang="tr-TR" sz="7200" b="1" u="sng" dirty="0" smtClean="0">
                <a:solidFill>
                  <a:srgbClr val="4F81BD">
                    <a:lumMod val="50000"/>
                  </a:srgbClr>
                </a:solidFill>
                <a:latin typeface="Times New Roman" pitchFamily="18" charset="0"/>
                <a:cs typeface="Times New Roman" pitchFamily="18" charset="0"/>
              </a:rPr>
              <a:t> ve </a:t>
            </a:r>
            <a:r>
              <a:rPr lang="tr-TR" sz="7200" b="1" u="sng" dirty="0">
                <a:solidFill>
                  <a:srgbClr val="4F81BD">
                    <a:lumMod val="50000"/>
                  </a:srgbClr>
                </a:solidFill>
                <a:latin typeface="Times New Roman" pitchFamily="18" charset="0"/>
                <a:cs typeface="Times New Roman" pitchFamily="18" charset="0"/>
              </a:rPr>
              <a:t>Giderleri</a:t>
            </a:r>
          </a:p>
          <a:p>
            <a:pPr lvl="0" algn="just">
              <a:lnSpc>
                <a:spcPct val="150000"/>
              </a:lnSpc>
              <a:spcBef>
                <a:spcPts val="0"/>
              </a:spcBef>
              <a:buClr>
                <a:srgbClr val="C00000"/>
              </a:buClr>
            </a:pPr>
            <a:r>
              <a:rPr lang="tr-TR" sz="7200" b="1" dirty="0">
                <a:solidFill>
                  <a:srgbClr val="FF0000"/>
                </a:solidFill>
                <a:latin typeface="Times New Roman" pitchFamily="18" charset="0"/>
                <a:cs typeface="Times New Roman" pitchFamily="18" charset="0"/>
              </a:rPr>
              <a:t>Kurs ve sınav giderleri odaların eğitim bütçesinden karşılanır</a:t>
            </a:r>
            <a:r>
              <a:rPr lang="tr-TR" sz="7200" b="1" dirty="0">
                <a:solidFill>
                  <a:srgbClr val="4F81BD">
                    <a:lumMod val="50000"/>
                  </a:srgbClr>
                </a:solidFill>
                <a:latin typeface="Times New Roman" pitchFamily="18" charset="0"/>
                <a:cs typeface="Times New Roman" pitchFamily="18" charset="0"/>
              </a:rPr>
              <a:t>. Kurslardan elde edilecek gelirler ile sınava gireceklerden alınacak sınav harçlarından elde edilecek </a:t>
            </a:r>
            <a:r>
              <a:rPr lang="tr-TR" sz="7200" b="1" dirty="0">
                <a:solidFill>
                  <a:srgbClr val="FF0000"/>
                </a:solidFill>
                <a:latin typeface="Times New Roman" pitchFamily="18" charset="0"/>
                <a:cs typeface="Times New Roman" pitchFamily="18" charset="0"/>
              </a:rPr>
              <a:t>gelir de oda eğitim bütçesine dahil edilir. </a:t>
            </a:r>
          </a:p>
          <a:p>
            <a:pPr lvl="0" algn="just">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Yönetmelik hükümlerine göre yapılacak uygulamada kullanılan </a:t>
            </a:r>
            <a:r>
              <a:rPr lang="tr-TR" sz="7200" b="1" dirty="0">
                <a:solidFill>
                  <a:srgbClr val="0070C0"/>
                </a:solidFill>
                <a:latin typeface="Times New Roman" pitchFamily="18" charset="0"/>
                <a:cs typeface="Times New Roman" pitchFamily="18" charset="0"/>
              </a:rPr>
              <a:t>tüm belge, form, liste ve defterler için gerçekleştirilecek harcamalar oda eğitim bütçesinden </a:t>
            </a:r>
            <a:r>
              <a:rPr lang="tr-TR" sz="7200" b="1" dirty="0">
                <a:solidFill>
                  <a:srgbClr val="4F81BD">
                    <a:lumMod val="50000"/>
                  </a:srgbClr>
                </a:solidFill>
                <a:latin typeface="Times New Roman" pitchFamily="18" charset="0"/>
                <a:cs typeface="Times New Roman" pitchFamily="18" charset="0"/>
              </a:rPr>
              <a:t>karşılanır. Aynı şekilde bu belge, form ve listelerin satışından elde edilen </a:t>
            </a:r>
            <a:r>
              <a:rPr lang="tr-TR" sz="7200" b="1" dirty="0">
                <a:solidFill>
                  <a:srgbClr val="0070C0"/>
                </a:solidFill>
                <a:latin typeface="Times New Roman" pitchFamily="18" charset="0"/>
                <a:cs typeface="Times New Roman" pitchFamily="18" charset="0"/>
              </a:rPr>
              <a:t>gelirler de oda eğitim bütçesine dahil edilir. </a:t>
            </a:r>
          </a:p>
          <a:p>
            <a:pPr lvl="0" algn="just">
              <a:lnSpc>
                <a:spcPct val="150000"/>
              </a:lnSpc>
              <a:spcBef>
                <a:spcPts val="0"/>
              </a:spcBef>
              <a:buClr>
                <a:srgbClr val="C00000"/>
              </a:buClr>
            </a:pPr>
            <a:endParaRPr lang="tr-TR" sz="7200" b="1" dirty="0">
              <a:solidFill>
                <a:srgbClr val="4F81BD">
                  <a:lumMod val="50000"/>
                </a:srgbClr>
              </a:solidFill>
              <a:latin typeface="Times New Roman" pitchFamily="18" charset="0"/>
              <a:cs typeface="Times New Roman" pitchFamily="18" charset="0"/>
            </a:endParaRPr>
          </a:p>
          <a:p>
            <a:pPr marL="685800" lvl="0" indent="-685800" algn="just">
              <a:lnSpc>
                <a:spcPct val="150000"/>
              </a:lnSpc>
              <a:spcBef>
                <a:spcPts val="0"/>
              </a:spcBef>
              <a:buClr>
                <a:srgbClr val="C00000"/>
              </a:buClr>
              <a:buFont typeface="Wingdings" pitchFamily="2" charset="2"/>
              <a:buChar char="v"/>
            </a:pPr>
            <a:r>
              <a:rPr lang="tr-TR" sz="7200" b="1" u="sng" dirty="0">
                <a:solidFill>
                  <a:srgbClr val="4F81BD">
                    <a:lumMod val="50000"/>
                  </a:srgbClr>
                </a:solidFill>
                <a:latin typeface="Times New Roman" pitchFamily="18" charset="0"/>
                <a:cs typeface="Times New Roman" pitchFamily="18" charset="0"/>
              </a:rPr>
              <a:t>Sınav Harcı </a:t>
            </a:r>
          </a:p>
          <a:p>
            <a:pPr lvl="0" algn="just">
              <a:lnSpc>
                <a:spcPct val="150000"/>
              </a:lnSpc>
              <a:spcBef>
                <a:spcPts val="0"/>
              </a:spcBef>
              <a:buClr>
                <a:srgbClr val="C00000"/>
              </a:buClr>
            </a:pPr>
            <a:r>
              <a:rPr lang="tr-TR" sz="7200" b="1" dirty="0">
                <a:solidFill>
                  <a:srgbClr val="FF0000"/>
                </a:solidFill>
                <a:latin typeface="Times New Roman" pitchFamily="18" charset="0"/>
                <a:cs typeface="Times New Roman" pitchFamily="18" charset="0"/>
              </a:rPr>
              <a:t>Oda, </a:t>
            </a:r>
            <a:r>
              <a:rPr lang="tr-TR" sz="7200" b="1" dirty="0">
                <a:solidFill>
                  <a:srgbClr val="4F81BD">
                    <a:lumMod val="50000"/>
                  </a:srgbClr>
                </a:solidFill>
                <a:latin typeface="Times New Roman" pitchFamily="18" charset="0"/>
                <a:cs typeface="Times New Roman" pitchFamily="18" charset="0"/>
              </a:rPr>
              <a:t>mesleki belge almak için sınava girmek üzere başvuruda bulunanlardan </a:t>
            </a:r>
            <a:r>
              <a:rPr lang="tr-TR" sz="7200" b="1" dirty="0">
                <a:solidFill>
                  <a:srgbClr val="FF0000"/>
                </a:solidFill>
                <a:latin typeface="Times New Roman" pitchFamily="18" charset="0"/>
                <a:cs typeface="Times New Roman" pitchFamily="18" charset="0"/>
              </a:rPr>
              <a:t>sınav harcı alır.</a:t>
            </a:r>
            <a:r>
              <a:rPr lang="tr-TR" sz="7200" b="1" dirty="0">
                <a:solidFill>
                  <a:srgbClr val="4F81BD">
                    <a:lumMod val="50000"/>
                  </a:srgbClr>
                </a:solidFill>
                <a:latin typeface="Times New Roman" pitchFamily="18" charset="0"/>
                <a:cs typeface="Times New Roman" pitchFamily="18" charset="0"/>
              </a:rPr>
              <a:t>  </a:t>
            </a:r>
            <a:r>
              <a:rPr lang="tr-TR" sz="7200" b="1" dirty="0">
                <a:solidFill>
                  <a:srgbClr val="0070C0"/>
                </a:solidFill>
                <a:latin typeface="Times New Roman" pitchFamily="18" charset="0"/>
                <a:cs typeface="Times New Roman" pitchFamily="18" charset="0"/>
              </a:rPr>
              <a:t>Sınav harcı her yıl Konfederasyonca belirlenir</a:t>
            </a:r>
            <a:r>
              <a:rPr lang="tr-TR" sz="7200" b="1" dirty="0">
                <a:solidFill>
                  <a:srgbClr val="4F81BD">
                    <a:lumMod val="50000"/>
                  </a:srgbClr>
                </a:solidFill>
                <a:latin typeface="Times New Roman" pitchFamily="18" charset="0"/>
                <a:cs typeface="Times New Roman" pitchFamily="18" charset="0"/>
              </a:rPr>
              <a:t> ve alt teşkilat birimlerine duyurulur.</a:t>
            </a:r>
          </a:p>
          <a:p>
            <a:pPr lvl="0" algn="l">
              <a:lnSpc>
                <a:spcPct val="150000"/>
              </a:lnSpc>
              <a:spcBef>
                <a:spcPts val="0"/>
              </a:spcBef>
              <a:buClr>
                <a:srgbClr val="C00000"/>
              </a:buClr>
            </a:pPr>
            <a:r>
              <a:rPr lang="tr-TR" sz="72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60253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6633"/>
            <a:ext cx="8062664" cy="1296144"/>
          </a:xfrm>
        </p:spPr>
        <p:txBody>
          <a:bodyPr>
            <a:noAutofit/>
          </a:bodyPr>
          <a:lstStyle/>
          <a:p>
            <a:r>
              <a:rPr lang="tr-TR"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endParaRPr lang="tr-TR" sz="2800" dirty="0">
              <a:latin typeface="Times New Roman" pitchFamily="18" charset="0"/>
              <a:cs typeface="Times New Roman" pitchFamily="18" charset="0"/>
            </a:endParaRPr>
          </a:p>
        </p:txBody>
      </p:sp>
      <p:sp>
        <p:nvSpPr>
          <p:cNvPr id="3" name="Alt Başlık 2"/>
          <p:cNvSpPr>
            <a:spLocks noGrp="1"/>
          </p:cNvSpPr>
          <p:nvPr>
            <p:ph type="subTitle" idx="1"/>
          </p:nvPr>
        </p:nvSpPr>
        <p:spPr>
          <a:xfrm>
            <a:off x="539552" y="1340768"/>
            <a:ext cx="7992888" cy="4608512"/>
          </a:xfrm>
        </p:spPr>
        <p:txBody>
          <a:bodyPr>
            <a:normAutofit fontScale="55000" lnSpcReduction="20000"/>
          </a:bodyPr>
          <a:lstStyle/>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Ahilik kültürü, esnaf ve sanatkârlarda güçlü bir mesleki eğitim anlayışının gelişmesini ve sürdürülmesini sağlamıştır. </a:t>
            </a:r>
          </a:p>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 Bu anlayış doğrultusunda; esnaf ve sanatkârlar yüz yıllardır nitelikli eleman ihtiyacını çıraklık eğitimi ile karşılamaktadır. </a:t>
            </a:r>
          </a:p>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1986 yılında çıkarılan 3308 sayılı Çıraklık ve Mesleki Eğitim Kanunu; sosyal diyaloğa açık, sosyal tarafları sürece dahil eden, geleneksel yöntemleri yenilikçi bakış açısıyla yorumlayan, çıraklık eğitimini yasal çerçeveye oturtan ve mesleki eğitimde çok önemli yenilikler getiren bir yasal düzenlemedir. </a:t>
            </a:r>
          </a:p>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3308 sayılı Kanun; birkaç kez değişikliğe uğramış, zorunlu eğitim düzenlemeleri kapsamında Kanunda köklü değişiklikler yapılmıştır. </a:t>
            </a:r>
          </a:p>
          <a:p>
            <a:pPr lvl="0" algn="l">
              <a:lnSpc>
                <a:spcPct val="150000"/>
              </a:lnSpc>
              <a:buClr>
                <a:srgbClr val="C00000"/>
              </a:buClr>
            </a:pPr>
            <a:endParaRPr lang="tr-TR" b="1" dirty="0">
              <a:solidFill>
                <a:srgbClr val="4F81BD">
                  <a:lumMod val="50000"/>
                </a:srgbClr>
              </a:solidFill>
              <a:latin typeface="Trebuchet MS" pitchFamily="34" charset="0"/>
            </a:endParaRPr>
          </a:p>
        </p:txBody>
      </p:sp>
    </p:spTree>
    <p:extLst>
      <p:ext uri="{BB962C8B-B14F-4D97-AF65-F5344CB8AC3E}">
        <p14:creationId xmlns:p14="http://schemas.microsoft.com/office/powerpoint/2010/main" val="3688345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36512" y="836712"/>
            <a:ext cx="9180512" cy="5904656"/>
          </a:xfrm>
          <a:prstGeom prst="rect">
            <a:avLst/>
          </a:prstGeom>
        </p:spPr>
        <p:txBody>
          <a:bodyPr vert="horz" lIns="91440" tIns="45720" rIns="91440" bIns="45720" rtlCol="0">
            <a:normAutofit fontScale="4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51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a:p>
            <a:pPr marL="857250" lvl="0" indent="-857250" algn="l">
              <a:lnSpc>
                <a:spcPct val="150000"/>
              </a:lnSpc>
              <a:spcBef>
                <a:spcPts val="0"/>
              </a:spcBef>
              <a:buClr>
                <a:srgbClr val="C00000"/>
              </a:buClr>
              <a:buFont typeface="Wingdings" pitchFamily="2" charset="2"/>
              <a:buChar char="v"/>
            </a:pPr>
            <a:r>
              <a:rPr lang="tr-TR" sz="5000" b="1" u="sng" dirty="0">
                <a:solidFill>
                  <a:srgbClr val="4F81BD">
                    <a:lumMod val="50000"/>
                  </a:srgbClr>
                </a:solidFill>
                <a:latin typeface="Times New Roman" pitchFamily="18" charset="0"/>
                <a:cs typeface="Times New Roman" pitchFamily="18" charset="0"/>
              </a:rPr>
              <a:t>Kullanılacak Belge, Form, Liste ve Defterlerin Basımı ve Dağıtımı </a:t>
            </a:r>
          </a:p>
          <a:p>
            <a:pPr lvl="0" algn="l">
              <a:lnSpc>
                <a:spcPct val="150000"/>
              </a:lnSpc>
              <a:spcBef>
                <a:spcPts val="0"/>
              </a:spcBef>
              <a:buClr>
                <a:srgbClr val="C00000"/>
              </a:buClr>
            </a:pPr>
            <a:endParaRPr lang="tr-TR" sz="50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5000" b="1" dirty="0">
                <a:solidFill>
                  <a:srgbClr val="4F81BD">
                    <a:lumMod val="50000"/>
                  </a:srgbClr>
                </a:solidFill>
                <a:latin typeface="Times New Roman" pitchFamily="18" charset="0"/>
                <a:cs typeface="Times New Roman" pitchFamily="18" charset="0"/>
              </a:rPr>
              <a:t>Yönetmelik hükümlerine göre yapılacak uygulamada kullanılacak </a:t>
            </a:r>
            <a:r>
              <a:rPr lang="tr-TR" sz="5000" b="1" dirty="0">
                <a:solidFill>
                  <a:srgbClr val="FF0000"/>
                </a:solidFill>
                <a:latin typeface="Times New Roman" pitchFamily="18" charset="0"/>
                <a:cs typeface="Times New Roman" pitchFamily="18" charset="0"/>
              </a:rPr>
              <a:t>tüm belge, form, liste ve defterler Konfederasyonca bastırılarak ücreti mukabilinde birlikler tarafından dağıtılır. </a:t>
            </a:r>
          </a:p>
          <a:p>
            <a:pPr lvl="0" algn="just">
              <a:lnSpc>
                <a:spcPct val="150000"/>
              </a:lnSpc>
              <a:spcBef>
                <a:spcPts val="0"/>
              </a:spcBef>
              <a:buClr>
                <a:srgbClr val="C00000"/>
              </a:buClr>
            </a:pPr>
            <a:endParaRPr lang="tr-TR" sz="5000" b="1" dirty="0">
              <a:solidFill>
                <a:srgbClr val="FF0000"/>
              </a:solidFill>
              <a:latin typeface="Times New Roman" pitchFamily="18" charset="0"/>
              <a:cs typeface="Times New Roman" pitchFamily="18" charset="0"/>
            </a:endParaRPr>
          </a:p>
          <a:p>
            <a:pPr lvl="0" algn="just">
              <a:lnSpc>
                <a:spcPct val="150000"/>
              </a:lnSpc>
              <a:spcBef>
                <a:spcPts val="0"/>
              </a:spcBef>
              <a:buClr>
                <a:srgbClr val="C00000"/>
              </a:buClr>
            </a:pPr>
            <a:r>
              <a:rPr lang="tr-TR" sz="5000" b="1" dirty="0">
                <a:solidFill>
                  <a:srgbClr val="4F81BD">
                    <a:lumMod val="50000"/>
                  </a:srgbClr>
                </a:solidFill>
                <a:latin typeface="Times New Roman" pitchFamily="18" charset="0"/>
                <a:cs typeface="Times New Roman" pitchFamily="18" charset="0"/>
              </a:rPr>
              <a:t>Uygulamada kullanılan tüm belge, form, liste ve defterlerin </a:t>
            </a:r>
            <a:r>
              <a:rPr lang="tr-TR" sz="5000" b="1" dirty="0" smtClean="0">
                <a:solidFill>
                  <a:srgbClr val="FF0000"/>
                </a:solidFill>
                <a:latin typeface="Times New Roman" pitchFamily="18" charset="0"/>
                <a:cs typeface="Times New Roman" pitchFamily="18" charset="0"/>
              </a:rPr>
              <a:t>ücretleri Konfederasyonca </a:t>
            </a:r>
            <a:r>
              <a:rPr lang="tr-TR" sz="5000" b="1" dirty="0">
                <a:solidFill>
                  <a:srgbClr val="FF0000"/>
                </a:solidFill>
                <a:latin typeface="Times New Roman" pitchFamily="18" charset="0"/>
                <a:cs typeface="Times New Roman" pitchFamily="18" charset="0"/>
              </a:rPr>
              <a:t>belirlenir ve alt teşkilata duyurulur. </a:t>
            </a:r>
          </a:p>
          <a:p>
            <a:pPr lvl="0" algn="l">
              <a:lnSpc>
                <a:spcPct val="150000"/>
              </a:lnSpc>
              <a:spcBef>
                <a:spcPts val="0"/>
              </a:spcBef>
              <a:buClr>
                <a:srgbClr val="C00000"/>
              </a:buClr>
            </a:pPr>
            <a:endParaRPr lang="tr-TR" sz="5000" b="1" dirty="0">
              <a:solidFill>
                <a:srgbClr val="4F81BD">
                  <a:lumMod val="50000"/>
                </a:srgbClr>
              </a:solidFill>
              <a:latin typeface="Times New Roman" pitchFamily="18" charset="0"/>
              <a:cs typeface="Times New Roman" pitchFamily="18" charset="0"/>
            </a:endParaRP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212119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928992" cy="5904656"/>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4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endParaRPr lang="tr-TR" sz="6200" b="1" dirty="0">
              <a:solidFill>
                <a:srgbClr val="4F81BD">
                  <a:lumMod val="50000"/>
                </a:srgbClr>
              </a:solidFill>
              <a:latin typeface="Times New Roman" pitchFamily="18" charset="0"/>
              <a:cs typeface="Times New Roman" pitchFamily="18" charset="0"/>
            </a:endParaRPr>
          </a:p>
          <a:p>
            <a:pPr marL="857250" lvl="0" indent="-857250" algn="l">
              <a:lnSpc>
                <a:spcPct val="150000"/>
              </a:lnSpc>
              <a:spcBef>
                <a:spcPts val="0"/>
              </a:spcBef>
              <a:buClr>
                <a:srgbClr val="C00000"/>
              </a:buClr>
              <a:buFont typeface="Wingdings" pitchFamily="2" charset="2"/>
              <a:buChar char="v"/>
            </a:pPr>
            <a:r>
              <a:rPr lang="tr-TR" b="1" u="sng" dirty="0">
                <a:solidFill>
                  <a:srgbClr val="4F81BD">
                    <a:lumMod val="50000"/>
                  </a:srgbClr>
                </a:solidFill>
                <a:latin typeface="Times New Roman" pitchFamily="18" charset="0"/>
                <a:cs typeface="Times New Roman" pitchFamily="18" charset="0"/>
              </a:rPr>
              <a:t>Sınavsız Belgeleri İmzalama Yetkisi </a:t>
            </a:r>
          </a:p>
          <a:p>
            <a:pPr lvl="0" algn="just">
              <a:lnSpc>
                <a:spcPct val="150000"/>
              </a:lnSpc>
              <a:spcBef>
                <a:spcPts val="0"/>
              </a:spcBef>
              <a:buClr>
                <a:srgbClr val="C00000"/>
              </a:buClr>
            </a:pPr>
            <a:r>
              <a:rPr lang="tr-TR" b="1" dirty="0">
                <a:solidFill>
                  <a:srgbClr val="4F81BD">
                    <a:lumMod val="50000"/>
                  </a:srgbClr>
                </a:solidFill>
                <a:latin typeface="Times New Roman" pitchFamily="18" charset="0"/>
                <a:cs typeface="Times New Roman" pitchFamily="18" charset="0"/>
              </a:rPr>
              <a:t>Sınavsız olarak verilen TESK Kalfalık Belgesi, TESK Ustalık Belgesi ve TESK  Esnaflık Belgesi, oda yönetim kurulu başkanı ve oda yönetim kurulunca belirlenecek 2 üye tarafından imzalanır. </a:t>
            </a:r>
          </a:p>
          <a:p>
            <a:pPr lvl="0" algn="just">
              <a:lnSpc>
                <a:spcPct val="150000"/>
              </a:lnSpc>
              <a:spcBef>
                <a:spcPts val="0"/>
              </a:spcBef>
              <a:buClr>
                <a:srgbClr val="C00000"/>
              </a:buClr>
            </a:pPr>
            <a:endParaRPr lang="tr-TR"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b="1" dirty="0">
                <a:solidFill>
                  <a:srgbClr val="00B050"/>
                </a:solidFill>
                <a:latin typeface="Times New Roman" pitchFamily="18" charset="0"/>
                <a:cs typeface="Times New Roman" pitchFamily="18" charset="0"/>
              </a:rPr>
              <a:t>Bu madde Anayasa Mahkemesinin almış olduğu </a:t>
            </a:r>
            <a:r>
              <a:rPr lang="tr-TR" b="1" dirty="0" smtClean="0">
                <a:solidFill>
                  <a:srgbClr val="00B050"/>
                </a:solidFill>
                <a:latin typeface="Times New Roman" pitchFamily="18" charset="0"/>
                <a:cs typeface="Times New Roman" pitchFamily="18" charset="0"/>
              </a:rPr>
              <a:t>‘Sınavsız Belge Verilemez‘ </a:t>
            </a:r>
            <a:r>
              <a:rPr lang="tr-TR" b="1" dirty="0">
                <a:solidFill>
                  <a:srgbClr val="00B050"/>
                </a:solidFill>
                <a:latin typeface="Times New Roman" pitchFamily="18" charset="0"/>
                <a:cs typeface="Times New Roman" pitchFamily="18" charset="0"/>
              </a:rPr>
              <a:t>kararı gereği  hükümsüzdür.</a:t>
            </a:r>
          </a:p>
          <a:p>
            <a:pPr lvl="0" algn="l">
              <a:lnSpc>
                <a:spcPct val="150000"/>
              </a:lnSpc>
              <a:spcBef>
                <a:spcPts val="0"/>
              </a:spcBef>
              <a:buClr>
                <a:srgbClr val="C00000"/>
              </a:buClr>
            </a:pPr>
            <a:r>
              <a:rPr lang="tr-TR" sz="62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4103185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928992" cy="5904656"/>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4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4400" b="1" dirty="0">
                <a:solidFill>
                  <a:srgbClr val="4F81BD">
                    <a:lumMod val="50000"/>
                  </a:srgbClr>
                </a:solidFill>
                <a:latin typeface="Times New Roman" pitchFamily="18" charset="0"/>
                <a:cs typeface="Times New Roman" pitchFamily="18" charset="0"/>
              </a:rPr>
              <a:t>             </a:t>
            </a:r>
          </a:p>
          <a:p>
            <a:pPr lvl="0" algn="l">
              <a:lnSpc>
                <a:spcPct val="150000"/>
              </a:lnSpc>
              <a:spcBef>
                <a:spcPts val="0"/>
              </a:spcBef>
              <a:buClr>
                <a:srgbClr val="C00000"/>
              </a:buClr>
            </a:pPr>
            <a:r>
              <a:rPr lang="tr-TR" sz="6200" b="1" dirty="0">
                <a:solidFill>
                  <a:srgbClr val="4F81BD">
                    <a:lumMod val="50000"/>
                  </a:srgbClr>
                </a:solidFill>
                <a:latin typeface="Times New Roman" pitchFamily="18" charset="0"/>
                <a:cs typeface="Times New Roman" pitchFamily="18" charset="0"/>
              </a:rPr>
              <a:t>  </a:t>
            </a:r>
          </a:p>
          <a:p>
            <a:pPr marL="857250" lvl="0" indent="-857250" algn="l">
              <a:lnSpc>
                <a:spcPct val="150000"/>
              </a:lnSpc>
              <a:spcBef>
                <a:spcPts val="0"/>
              </a:spcBef>
              <a:buClr>
                <a:srgbClr val="C00000"/>
              </a:buClr>
              <a:buFont typeface="Wingdings" pitchFamily="2" charset="2"/>
              <a:buChar char="v"/>
            </a:pPr>
            <a:r>
              <a:rPr lang="tr-TR" sz="4200" b="1" u="sng" dirty="0">
                <a:solidFill>
                  <a:srgbClr val="4F81BD">
                    <a:lumMod val="50000"/>
                  </a:srgbClr>
                </a:solidFill>
                <a:latin typeface="Times New Roman" pitchFamily="18" charset="0"/>
                <a:cs typeface="Times New Roman" pitchFamily="18" charset="0"/>
              </a:rPr>
              <a:t>Mesleğin Kapsama Alınmasından Sonra Yapılacak Uygulama </a:t>
            </a:r>
          </a:p>
          <a:p>
            <a:pPr marL="857250" lvl="0" indent="-857250" algn="l">
              <a:lnSpc>
                <a:spcPct val="150000"/>
              </a:lnSpc>
              <a:spcBef>
                <a:spcPts val="0"/>
              </a:spcBef>
              <a:buClr>
                <a:srgbClr val="C00000"/>
              </a:buClr>
              <a:buFont typeface="Wingdings" pitchFamily="2" charset="2"/>
              <a:buChar char="v"/>
            </a:pPr>
            <a:endParaRPr lang="tr-TR" sz="42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4200" b="1" dirty="0">
                <a:solidFill>
                  <a:srgbClr val="7030A0"/>
                </a:solidFill>
                <a:latin typeface="Times New Roman" pitchFamily="18" charset="0"/>
                <a:cs typeface="Times New Roman" pitchFamily="18" charset="0"/>
              </a:rPr>
              <a:t>3308 sayılı Kanun kapsamında bulunmayan bir meslek dalının kapsama alınma kararının </a:t>
            </a:r>
            <a:r>
              <a:rPr lang="tr-TR" sz="4200" b="1" u="sng" dirty="0">
                <a:solidFill>
                  <a:srgbClr val="7030A0"/>
                </a:solidFill>
                <a:latin typeface="Times New Roman" pitchFamily="18" charset="0"/>
                <a:cs typeface="Times New Roman" pitchFamily="18" charset="0"/>
              </a:rPr>
              <a:t>Resmi Gazetede ilan edildiği tarihten itibaren </a:t>
            </a:r>
            <a:r>
              <a:rPr lang="tr-TR" sz="4200" b="1" dirty="0">
                <a:solidFill>
                  <a:srgbClr val="7030A0"/>
                </a:solidFill>
                <a:latin typeface="Times New Roman" pitchFamily="18" charset="0"/>
                <a:cs typeface="Times New Roman" pitchFamily="18" charset="0"/>
              </a:rPr>
              <a:t>bu meslekte bütün işlemler 3308 sayılı Kanun hükümlerine göre yürütülür. </a:t>
            </a: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902972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5904656"/>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600" b="1" dirty="0">
                <a:solidFill>
                  <a:srgbClr val="4F81BD">
                    <a:lumMod val="50000"/>
                  </a:srgbClr>
                </a:solidFill>
                <a:latin typeface="Times New Roman" pitchFamily="18" charset="0"/>
                <a:cs typeface="Times New Roman" pitchFamily="18" charset="0"/>
              </a:rPr>
              <a:t>Mesleki Belgeler ve Bu Belgelerin Verilme Esasları</a:t>
            </a:r>
          </a:p>
          <a:p>
            <a:pPr lvl="0" algn="just">
              <a:lnSpc>
                <a:spcPct val="150000"/>
              </a:lnSpc>
              <a:spcBef>
                <a:spcPts val="0"/>
              </a:spcBef>
              <a:buClr>
                <a:srgbClr val="C00000"/>
              </a:buClr>
            </a:pPr>
            <a:endParaRPr lang="tr-TR" sz="19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1700" b="1" dirty="0">
                <a:solidFill>
                  <a:srgbClr val="4F81BD">
                    <a:lumMod val="50000"/>
                  </a:srgbClr>
                </a:solidFill>
                <a:latin typeface="Times New Roman" pitchFamily="18" charset="0"/>
                <a:cs typeface="Times New Roman" pitchFamily="18" charset="0"/>
              </a:rPr>
              <a:t>Teşkilatımız tarafından verilen </a:t>
            </a:r>
            <a:r>
              <a:rPr lang="tr-TR" sz="1700" b="1" dirty="0">
                <a:solidFill>
                  <a:srgbClr val="FF0000"/>
                </a:solidFill>
                <a:latin typeface="Times New Roman" pitchFamily="18" charset="0"/>
                <a:cs typeface="Times New Roman" pitchFamily="18" charset="0"/>
              </a:rPr>
              <a:t>mesleki belgelerin bilinirliği, tanınırlığı ve kalite güvencesini sağlamak, belgelere e-Devlet üzerinden ulaşılmasını mümkün kılmak </a:t>
            </a:r>
            <a:r>
              <a:rPr lang="tr-TR" sz="1700" b="1" dirty="0">
                <a:solidFill>
                  <a:srgbClr val="4F81BD">
                    <a:lumMod val="50000"/>
                  </a:srgbClr>
                </a:solidFill>
                <a:latin typeface="Times New Roman" pitchFamily="18" charset="0"/>
                <a:cs typeface="Times New Roman" pitchFamily="18" charset="0"/>
              </a:rPr>
              <a:t>üzere Konfederasyonumuzca bir çalışma başlatılmıştır. </a:t>
            </a:r>
          </a:p>
          <a:p>
            <a:pPr lvl="0" algn="just">
              <a:lnSpc>
                <a:spcPct val="150000"/>
              </a:lnSpc>
              <a:spcBef>
                <a:spcPts val="0"/>
              </a:spcBef>
              <a:buClr>
                <a:srgbClr val="C00000"/>
              </a:buClr>
            </a:pPr>
            <a:endParaRPr lang="tr-TR" sz="17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1700" b="1" dirty="0">
                <a:solidFill>
                  <a:srgbClr val="4F81BD">
                    <a:lumMod val="50000"/>
                  </a:srgbClr>
                </a:solidFill>
                <a:latin typeface="Times New Roman" pitchFamily="18" charset="0"/>
                <a:cs typeface="Times New Roman" pitchFamily="18" charset="0"/>
              </a:rPr>
              <a:t>Bu kapsamda, </a:t>
            </a:r>
            <a:r>
              <a:rPr lang="tr-TR" sz="1700" b="1" dirty="0">
                <a:solidFill>
                  <a:srgbClr val="FF0000"/>
                </a:solidFill>
                <a:latin typeface="Times New Roman" pitchFamily="18" charset="0"/>
                <a:cs typeface="Times New Roman" pitchFamily="18" charset="0"/>
              </a:rPr>
              <a:t>Milli Eğitim Bakanlığı </a:t>
            </a:r>
            <a:r>
              <a:rPr lang="tr-TR" sz="1700" b="1" dirty="0">
                <a:solidFill>
                  <a:srgbClr val="4F81BD">
                    <a:lumMod val="50000"/>
                  </a:srgbClr>
                </a:solidFill>
                <a:latin typeface="Times New Roman" pitchFamily="18" charset="0"/>
                <a:cs typeface="Times New Roman" pitchFamily="18" charset="0"/>
              </a:rPr>
              <a:t>ile işbirliği içinde mesleki eğitim ile ilgili eğitim, sınav ve belgelendirme çalışmalarının takip edildiği </a:t>
            </a:r>
            <a:r>
              <a:rPr lang="tr-TR" sz="1700" b="1" dirty="0">
                <a:solidFill>
                  <a:srgbClr val="FF0000"/>
                </a:solidFill>
                <a:latin typeface="Times New Roman" pitchFamily="18" charset="0"/>
                <a:cs typeface="Times New Roman" pitchFamily="18" charset="0"/>
              </a:rPr>
              <a:t>e-MESEM bilişim alt yapısı ile uyumlu bir alt yapının </a:t>
            </a:r>
            <a:r>
              <a:rPr lang="tr-TR" sz="1700" b="1" dirty="0">
                <a:solidFill>
                  <a:srgbClr val="4F81BD">
                    <a:lumMod val="50000"/>
                  </a:srgbClr>
                </a:solidFill>
                <a:latin typeface="Times New Roman" pitchFamily="18" charset="0"/>
                <a:cs typeface="Times New Roman" pitchFamily="18" charset="0"/>
              </a:rPr>
              <a:t>Konfederasyonumuzda oluşturulması düşünülmektedir. </a:t>
            </a:r>
          </a:p>
          <a:p>
            <a:pPr lvl="0" algn="just">
              <a:lnSpc>
                <a:spcPct val="150000"/>
              </a:lnSpc>
              <a:spcBef>
                <a:spcPts val="0"/>
              </a:spcBef>
              <a:buClr>
                <a:srgbClr val="C00000"/>
              </a:buClr>
            </a:pPr>
            <a:endParaRPr lang="tr-TR" sz="17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1700" b="1" dirty="0">
                <a:solidFill>
                  <a:srgbClr val="4F81BD">
                    <a:lumMod val="50000"/>
                  </a:srgbClr>
                </a:solidFill>
                <a:latin typeface="Times New Roman" pitchFamily="18" charset="0"/>
                <a:cs typeface="Times New Roman" pitchFamily="18" charset="0"/>
              </a:rPr>
              <a:t>Konfederasyonumuzun koordinesinde, ilgili teşkilat birimlerimizi kapsayacak şekilde standarda bağlanmış, daha </a:t>
            </a:r>
            <a:r>
              <a:rPr lang="tr-TR" sz="1700" b="1" dirty="0">
                <a:solidFill>
                  <a:srgbClr val="FF0000"/>
                </a:solidFill>
                <a:latin typeface="Times New Roman" pitchFamily="18" charset="0"/>
                <a:cs typeface="Times New Roman" pitchFamily="18" charset="0"/>
              </a:rPr>
              <a:t>güvenilir bir eğitim/sınav/belgelendirme sisteminin kurulması belgelerimizin değerini artıracak, </a:t>
            </a:r>
            <a:r>
              <a:rPr lang="tr-TR" sz="1700" b="1" dirty="0">
                <a:solidFill>
                  <a:srgbClr val="4F81BD">
                    <a:lumMod val="50000"/>
                  </a:srgbClr>
                </a:solidFill>
                <a:latin typeface="Times New Roman" pitchFamily="18" charset="0"/>
                <a:cs typeface="Times New Roman" pitchFamily="18" charset="0"/>
              </a:rPr>
              <a:t>ülkemizin iş piyasasının ihtiyaç duyduğu nitelikli işgücünün yetiştirilmesi hedefine katkı sağlayacaktır.</a:t>
            </a:r>
          </a:p>
          <a:p>
            <a:pPr lvl="0" algn="l">
              <a:lnSpc>
                <a:spcPct val="150000"/>
              </a:lnSpc>
              <a:spcBef>
                <a:spcPts val="0"/>
              </a:spcBef>
              <a:buClr>
                <a:srgbClr val="C00000"/>
              </a:buClr>
            </a:pPr>
            <a:r>
              <a:rPr lang="tr-TR" sz="6000" b="1" dirty="0">
                <a:solidFill>
                  <a:srgbClr val="4F81BD">
                    <a:lumMod val="50000"/>
                  </a:srgbClr>
                </a:solidFill>
                <a:latin typeface="Times New Roman" pitchFamily="18" charset="0"/>
                <a:cs typeface="Times New Roman" pitchFamily="18" charset="0"/>
              </a:rPr>
              <a:t>             </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638399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5904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Mesleki Belgeler ve Bu Belgelerin Verilme Esasları</a:t>
            </a:r>
          </a:p>
          <a:p>
            <a:pPr lvl="0">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Kapsam dışında olup en fazla belge talebi gören 10 mesleğin </a:t>
            </a:r>
            <a:r>
              <a:rPr lang="tr-TR" sz="1900" b="1" dirty="0" smtClean="0">
                <a:solidFill>
                  <a:srgbClr val="4F81BD">
                    <a:lumMod val="50000"/>
                  </a:srgbClr>
                </a:solidFill>
                <a:latin typeface="Times New Roman" pitchFamily="18" charset="0"/>
                <a:cs typeface="Times New Roman" pitchFamily="18" charset="0"/>
              </a:rPr>
              <a:t>belirlenmesi.</a:t>
            </a: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Bu mesleklerde standart eğitim programlarının oluşturulması (MEB in bir yaygın eğitim programı var ise bu kullanılacak</a:t>
            </a:r>
            <a:r>
              <a:rPr lang="tr-TR" sz="1900" b="1" dirty="0" smtClean="0">
                <a:solidFill>
                  <a:srgbClr val="4F81BD">
                    <a:lumMod val="50000"/>
                  </a:srgbClr>
                </a:solidFill>
                <a:latin typeface="Times New Roman" pitchFamily="18" charset="0"/>
                <a:cs typeface="Times New Roman" pitchFamily="18" charset="0"/>
              </a:rPr>
              <a:t>).</a:t>
            </a: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Eğitim programına ve varsa MYK’nın onayladığı mesleki yeterliliklerine dayalı olarak teorik ve pratik soru bankasının </a:t>
            </a:r>
            <a:r>
              <a:rPr lang="tr-TR" sz="1900" b="1" dirty="0" smtClean="0">
                <a:solidFill>
                  <a:srgbClr val="4F81BD">
                    <a:lumMod val="50000"/>
                  </a:srgbClr>
                </a:solidFill>
                <a:latin typeface="Times New Roman" pitchFamily="18" charset="0"/>
                <a:cs typeface="Times New Roman" pitchFamily="18" charset="0"/>
              </a:rPr>
              <a:t>oluşturulması.</a:t>
            </a: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MEB’in kalfalık-ustalık sınavlarında olduğu gibi kamera eşliğinde güvenilir ve şeffaf bir sınav prosedürü oluşturulması (</a:t>
            </a:r>
            <a:r>
              <a:rPr lang="tr-TR" sz="1900" b="1" dirty="0" smtClean="0">
                <a:solidFill>
                  <a:srgbClr val="4F81BD">
                    <a:lumMod val="50000"/>
                  </a:srgbClr>
                </a:solidFill>
                <a:latin typeface="Times New Roman" pitchFamily="18" charset="0"/>
                <a:cs typeface="Times New Roman" pitchFamily="18" charset="0"/>
              </a:rPr>
              <a:t>MEB’in </a:t>
            </a:r>
            <a:r>
              <a:rPr lang="tr-TR" sz="1900" b="1" dirty="0">
                <a:solidFill>
                  <a:srgbClr val="4F81BD">
                    <a:lumMod val="50000"/>
                  </a:srgbClr>
                </a:solidFill>
                <a:latin typeface="Times New Roman" pitchFamily="18" charset="0"/>
                <a:cs typeface="Times New Roman" pitchFamily="18" charset="0"/>
              </a:rPr>
              <a:t>alt yapısından faydalanılabilecek</a:t>
            </a:r>
            <a:r>
              <a:rPr lang="tr-TR" sz="1900" b="1" dirty="0" smtClean="0">
                <a:solidFill>
                  <a:srgbClr val="4F81BD">
                    <a:lumMod val="50000"/>
                  </a:srgbClr>
                </a:solidFill>
                <a:latin typeface="Times New Roman" pitchFamily="18" charset="0"/>
                <a:cs typeface="Times New Roman" pitchFamily="18" charset="0"/>
              </a:rPr>
              <a:t>).</a:t>
            </a:r>
            <a:endParaRPr lang="tr-TR" sz="1900" b="1"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endParaRPr lang="tr-TR" sz="19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944401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836712"/>
            <a:ext cx="8712968" cy="5904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Mesleki Belgeler ve Bu Belgelerin Verilme Esasları</a:t>
            </a:r>
          </a:p>
          <a:p>
            <a:pPr lvl="0">
              <a:lnSpc>
                <a:spcPct val="150000"/>
              </a:lnSpc>
              <a:spcBef>
                <a:spcPts val="0"/>
              </a:spcBef>
              <a:buClr>
                <a:srgbClr val="C00000"/>
              </a:buClr>
            </a:pPr>
            <a:endParaRPr lang="tr-TR" sz="24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Buna uygun yazılımın TESK bünyesinde oluşturulması (MEB’in e-MESEM yazılımı benzeri</a:t>
            </a:r>
            <a:r>
              <a:rPr lang="tr-TR" sz="1900" b="1" dirty="0" smtClean="0">
                <a:solidFill>
                  <a:srgbClr val="4F81BD">
                    <a:lumMod val="50000"/>
                  </a:srgbClr>
                </a:solidFill>
                <a:latin typeface="Times New Roman" pitchFamily="18" charset="0"/>
                <a:cs typeface="Times New Roman" pitchFamily="18" charset="0"/>
              </a:rPr>
              <a:t>).</a:t>
            </a: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Belgelerin bu sistem üzerinden TESK tarafından onaylandıktan sonra </a:t>
            </a:r>
            <a:r>
              <a:rPr lang="tr-TR" sz="1900" b="1" dirty="0" smtClean="0">
                <a:solidFill>
                  <a:srgbClr val="4F81BD">
                    <a:lumMod val="50000"/>
                  </a:srgbClr>
                </a:solidFill>
                <a:latin typeface="Times New Roman" pitchFamily="18" charset="0"/>
                <a:cs typeface="Times New Roman" pitchFamily="18" charset="0"/>
              </a:rPr>
              <a:t>verilmesi e-devlet </a:t>
            </a:r>
            <a:r>
              <a:rPr lang="tr-TR" sz="1900" b="1" dirty="0">
                <a:solidFill>
                  <a:srgbClr val="4F81BD">
                    <a:lumMod val="50000"/>
                  </a:srgbClr>
                </a:solidFill>
                <a:latin typeface="Times New Roman" pitchFamily="18" charset="0"/>
                <a:cs typeface="Times New Roman" pitchFamily="18" charset="0"/>
              </a:rPr>
              <a:t>ile bağlantının </a:t>
            </a:r>
            <a:r>
              <a:rPr lang="tr-TR" sz="1900" b="1" dirty="0" smtClean="0">
                <a:solidFill>
                  <a:srgbClr val="4F81BD">
                    <a:lumMod val="50000"/>
                  </a:srgbClr>
                </a:solidFill>
                <a:latin typeface="Times New Roman" pitchFamily="18" charset="0"/>
                <a:cs typeface="Times New Roman" pitchFamily="18" charset="0"/>
              </a:rPr>
              <a:t>kurulması.</a:t>
            </a: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4F81BD">
                    <a:lumMod val="50000"/>
                  </a:srgbClr>
                </a:solidFill>
                <a:latin typeface="Times New Roman" pitchFamily="18" charset="0"/>
                <a:cs typeface="Times New Roman" pitchFamily="18" charset="0"/>
              </a:rPr>
              <a:t>Bu sisteme ilişkin mevzuat alt yapısının hazırlanması (yönetmelik ve yönerge değişikliği</a:t>
            </a:r>
            <a:r>
              <a:rPr lang="tr-TR" sz="1900" b="1" dirty="0" smtClean="0">
                <a:solidFill>
                  <a:srgbClr val="4F81BD">
                    <a:lumMod val="50000"/>
                  </a:srgbClr>
                </a:solidFill>
                <a:latin typeface="Times New Roman" pitchFamily="18" charset="0"/>
                <a:cs typeface="Times New Roman" pitchFamily="18" charset="0"/>
              </a:rPr>
              <a:t>).</a:t>
            </a: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r>
              <a:rPr lang="tr-TR" sz="1900" b="1" dirty="0">
                <a:solidFill>
                  <a:srgbClr val="7030A0"/>
                </a:solidFill>
                <a:latin typeface="Times New Roman" pitchFamily="18" charset="0"/>
                <a:cs typeface="Times New Roman" pitchFamily="18" charset="0"/>
              </a:rPr>
              <a:t>TÜM BU SÜREÇTE ALT TEŞKİLAT BİRİMLERİMİZ İLE İŞBİRLİĞİ İÇİNDE ÇALIŞILACAKTIR. </a:t>
            </a:r>
          </a:p>
          <a:p>
            <a:pPr marL="342900" lvl="0" indent="-342900" algn="just">
              <a:lnSpc>
                <a:spcPct val="150000"/>
              </a:lnSpc>
              <a:spcBef>
                <a:spcPts val="0"/>
              </a:spcBef>
              <a:buClr>
                <a:srgbClr val="C00000"/>
              </a:buClr>
              <a:buFont typeface="Arial" panose="020B0604020202020204" pitchFamily="34" charset="0"/>
              <a:buChar char="•"/>
            </a:pPr>
            <a:endParaRPr lang="tr-TR" sz="1900" b="1" dirty="0">
              <a:solidFill>
                <a:srgbClr val="4F81BD">
                  <a:lumMod val="50000"/>
                </a:srgbClr>
              </a:solidFill>
              <a:latin typeface="Times New Roman" pitchFamily="18" charset="0"/>
              <a:cs typeface="Times New Roman" pitchFamily="18" charset="0"/>
            </a:endParaRPr>
          </a:p>
          <a:p>
            <a:pPr marL="342900" lvl="0" indent="-342900" algn="just">
              <a:lnSpc>
                <a:spcPct val="150000"/>
              </a:lnSpc>
              <a:spcBef>
                <a:spcPts val="0"/>
              </a:spcBef>
              <a:buClr>
                <a:srgbClr val="C00000"/>
              </a:buClr>
              <a:buFont typeface="Arial" panose="020B0604020202020204" pitchFamily="34" charset="0"/>
              <a:buChar char="•"/>
            </a:pPr>
            <a:endParaRPr lang="tr-TR" sz="19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1045286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36512" y="836712"/>
            <a:ext cx="9145016" cy="590465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gn="l">
              <a:lnSpc>
                <a:spcPct val="150000"/>
              </a:lnSpc>
              <a:spcBef>
                <a:spcPts val="0"/>
              </a:spcBef>
              <a:buClr>
                <a:srgbClr val="C00000"/>
              </a:buClr>
            </a:pPr>
            <a:r>
              <a:rPr lang="tr-TR" sz="3400" b="1" dirty="0">
                <a:solidFill>
                  <a:srgbClr val="4F81BD">
                    <a:lumMod val="50000"/>
                  </a:srgbClr>
                </a:solidFill>
                <a:latin typeface="Times New Roman" pitchFamily="18" charset="0"/>
                <a:cs typeface="Times New Roman" pitchFamily="18" charset="0"/>
              </a:rPr>
              <a:t>             </a:t>
            </a:r>
          </a:p>
          <a:p>
            <a:pPr lvl="0">
              <a:lnSpc>
                <a:spcPct val="150000"/>
              </a:lnSpc>
              <a:spcBef>
                <a:spcPts val="0"/>
              </a:spcBef>
              <a:buClr>
                <a:srgbClr val="C00000"/>
              </a:buClr>
            </a:pPr>
            <a:r>
              <a:rPr lang="tr-TR" sz="3600" b="1" dirty="0">
                <a:solidFill>
                  <a:srgbClr val="4F81BD">
                    <a:lumMod val="50000"/>
                  </a:srgbClr>
                </a:solidFill>
                <a:latin typeface="Times New Roman" pitchFamily="18" charset="0"/>
                <a:cs typeface="Times New Roman" pitchFamily="18" charset="0"/>
              </a:rPr>
              <a:t>TESK </a:t>
            </a:r>
          </a:p>
          <a:p>
            <a:pPr lvl="0">
              <a:lnSpc>
                <a:spcPct val="150000"/>
              </a:lnSpc>
              <a:spcBef>
                <a:spcPts val="0"/>
              </a:spcBef>
              <a:buClr>
                <a:srgbClr val="C00000"/>
              </a:buClr>
            </a:pPr>
            <a:r>
              <a:rPr lang="tr-TR" sz="3600" b="1" dirty="0">
                <a:solidFill>
                  <a:srgbClr val="4F81BD">
                    <a:lumMod val="50000"/>
                  </a:srgbClr>
                </a:solidFill>
                <a:latin typeface="Times New Roman" pitchFamily="18" charset="0"/>
                <a:cs typeface="Times New Roman" pitchFamily="18" charset="0"/>
              </a:rPr>
              <a:t>Eğitim ve Planlama Müdürlüğü</a:t>
            </a:r>
          </a:p>
          <a:p>
            <a:pPr>
              <a:lnSpc>
                <a:spcPct val="150000"/>
              </a:lnSpc>
              <a:spcBef>
                <a:spcPts val="0"/>
              </a:spcBef>
              <a:buClr>
                <a:srgbClr val="C00000"/>
              </a:buClr>
            </a:pPr>
            <a:r>
              <a:rPr lang="tr-TR" sz="3600" b="1" dirty="0">
                <a:solidFill>
                  <a:srgbClr val="4F81BD">
                    <a:lumMod val="50000"/>
                  </a:srgbClr>
                </a:solidFill>
                <a:latin typeface="Times New Roman" pitchFamily="18" charset="0"/>
                <a:cs typeface="Times New Roman" pitchFamily="18" charset="0"/>
              </a:rPr>
              <a:t>  Katılımınız İçin Teşekkür Ederiz…</a:t>
            </a:r>
          </a:p>
          <a:p>
            <a:pPr lvl="0" algn="l">
              <a:lnSpc>
                <a:spcPct val="150000"/>
              </a:lnSpc>
              <a:spcBef>
                <a:spcPts val="0"/>
              </a:spcBef>
              <a:buClr>
                <a:srgbClr val="C00000"/>
              </a:buClr>
            </a:pPr>
            <a:endParaRPr lang="tr-TR" sz="6000" b="1" dirty="0">
              <a:solidFill>
                <a:srgbClr val="4F81BD">
                  <a:lumMod val="50000"/>
                </a:srgbClr>
              </a:solidFill>
              <a:latin typeface="Times New Roman" pitchFamily="18" charset="0"/>
              <a:cs typeface="Times New Roman" pitchFamily="18" charset="0"/>
            </a:endParaRP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638399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6633"/>
            <a:ext cx="8062664" cy="1296144"/>
          </a:xfrm>
        </p:spPr>
        <p:txBody>
          <a:bodyPr>
            <a:noAutofit/>
          </a:bodyPr>
          <a:lstStyle/>
          <a:p>
            <a:r>
              <a:rPr lang="tr-TR"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endParaRPr lang="tr-TR" sz="2800" dirty="0">
              <a:latin typeface="Times New Roman" pitchFamily="18" charset="0"/>
              <a:cs typeface="Times New Roman" pitchFamily="18" charset="0"/>
            </a:endParaRPr>
          </a:p>
        </p:txBody>
      </p:sp>
      <p:sp>
        <p:nvSpPr>
          <p:cNvPr id="3" name="Alt Başlık 2"/>
          <p:cNvSpPr>
            <a:spLocks noGrp="1"/>
          </p:cNvSpPr>
          <p:nvPr>
            <p:ph type="subTitle" idx="1"/>
          </p:nvPr>
        </p:nvSpPr>
        <p:spPr>
          <a:xfrm>
            <a:off x="539552" y="1340768"/>
            <a:ext cx="7992888" cy="4608512"/>
          </a:xfrm>
        </p:spPr>
        <p:txBody>
          <a:bodyPr>
            <a:normAutofit fontScale="55000" lnSpcReduction="20000"/>
          </a:bodyPr>
          <a:lstStyle/>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Günümüzde mesleki eğitim; 3308 sayılı Mesleki Eğitim Kanunu ve ilgili mevzuat hükümleri kapsamında yürütülmektedir. </a:t>
            </a:r>
          </a:p>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3308 sayılı Kanun meslek kuruluşlarına, mesleki eğitim ile ilgili bir çok sorumluluk ve görev vermiştir. TESK de bu sorumluluklar doğrultusunda kendi mesleki eğitim mevzuatını oluşturmuştur. </a:t>
            </a:r>
          </a:p>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Milli Eğitim Bakanlığı ile işbirliği içinde yürütülen bu çalışmalar ile TESK, mesleki eğitimin planlanması, uygulanması, denetimi ve finansmanına ilişkin düzenlemeleri esnaf teşkilatında hayata geçirmiştir. </a:t>
            </a:r>
          </a:p>
          <a:p>
            <a:pPr marL="457200" lvl="0" indent="-457200" algn="just">
              <a:lnSpc>
                <a:spcPct val="150000"/>
              </a:lnSpc>
              <a:buClr>
                <a:srgbClr val="C00000"/>
              </a:buClr>
              <a:buFont typeface="Wingdings" pitchFamily="2" charset="2"/>
              <a:buChar char="v"/>
            </a:pPr>
            <a:r>
              <a:rPr lang="tr-TR" b="1" dirty="0">
                <a:solidFill>
                  <a:srgbClr val="4F81BD">
                    <a:lumMod val="50000"/>
                  </a:srgbClr>
                </a:solidFill>
                <a:latin typeface="Times New Roman" pitchFamily="18" charset="0"/>
                <a:cs typeface="Times New Roman" pitchFamily="18" charset="0"/>
              </a:rPr>
              <a:t>TESK tarafından çıkarılan 4 eğitim yönetmeliği, 2 eğitim yönergesi ve onlarca genelge ile mesleki eğitime ilişkin faaliyetlerin yasal çerçevesi çizilmiştir. </a:t>
            </a:r>
          </a:p>
          <a:p>
            <a:pPr lvl="0" algn="l">
              <a:lnSpc>
                <a:spcPct val="150000"/>
              </a:lnSpc>
              <a:buClr>
                <a:srgbClr val="C00000"/>
              </a:buClr>
            </a:pPr>
            <a:endParaRPr lang="tr-TR" b="1" dirty="0">
              <a:solidFill>
                <a:srgbClr val="4F81BD">
                  <a:lumMod val="50000"/>
                </a:srgbClr>
              </a:solidFill>
              <a:latin typeface="Trebuchet MS" pitchFamily="34" charset="0"/>
            </a:endParaRPr>
          </a:p>
        </p:txBody>
      </p:sp>
    </p:spTree>
    <p:extLst>
      <p:ext uri="{BB962C8B-B14F-4D97-AF65-F5344CB8AC3E}">
        <p14:creationId xmlns:p14="http://schemas.microsoft.com/office/powerpoint/2010/main" val="2359733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16633"/>
            <a:ext cx="8062664" cy="1296144"/>
          </a:xfrm>
        </p:spPr>
        <p:txBody>
          <a:bodyPr>
            <a:noAutofit/>
          </a:bodyPr>
          <a:lstStyle/>
          <a:p>
            <a:r>
              <a:rPr lang="tr-TR" sz="28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ESNAF TEŞKİLATI VE MESLEKİ EĞİTİM</a:t>
            </a:r>
            <a:endParaRPr lang="tr-TR" sz="2800" dirty="0">
              <a:latin typeface="Times New Roman" pitchFamily="18" charset="0"/>
              <a:cs typeface="Times New Roman" pitchFamily="18" charset="0"/>
            </a:endParaRPr>
          </a:p>
        </p:txBody>
      </p:sp>
      <p:sp>
        <p:nvSpPr>
          <p:cNvPr id="3" name="Alt Başlık 2"/>
          <p:cNvSpPr>
            <a:spLocks noGrp="1"/>
          </p:cNvSpPr>
          <p:nvPr>
            <p:ph type="subTitle" idx="1"/>
          </p:nvPr>
        </p:nvSpPr>
        <p:spPr>
          <a:xfrm>
            <a:off x="539552" y="1196752"/>
            <a:ext cx="8424936" cy="5040560"/>
          </a:xfrm>
        </p:spPr>
        <p:txBody>
          <a:bodyPr>
            <a:normAutofit fontScale="25000" lnSpcReduction="20000"/>
          </a:bodyPr>
          <a:lstStyle/>
          <a:p>
            <a:pPr lvl="0">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14.01.2008 TARİH VE 26756  SAYILI RESMİ GAZETEDE YAYINLANAN </a:t>
            </a:r>
          </a:p>
          <a:p>
            <a:pPr lvl="0">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ÇIRAKLIK EĞİTİMİ UYGULAMASI YAPILMAYAN MESLEK DALLARINDA</a:t>
            </a:r>
          </a:p>
          <a:p>
            <a:pPr lvl="0">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MESLEKİ BELGELERİN VERİLMESİNE</a:t>
            </a:r>
          </a:p>
          <a:p>
            <a:pPr lvl="0">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İLİŞKİN YÖNETMELİK</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Amaç </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MADDE 1 – Bu Yönetmeliğin amacı; 5/6/1986 tarihli ve 3308 sayılı Mesleki Eğitim Kanununun çıraklık eğitimi uygulama kapsamına alınmamış meslek dallarında esnaf ve sanatkârlar meslek kuruluşlarınca yapılacak </a:t>
            </a:r>
            <a:r>
              <a:rPr lang="tr-TR" sz="5600" b="1" dirty="0">
                <a:solidFill>
                  <a:srgbClr val="FF0000"/>
                </a:solidFill>
                <a:latin typeface="Times New Roman" pitchFamily="18" charset="0"/>
                <a:cs typeface="Times New Roman" pitchFamily="18" charset="0"/>
              </a:rPr>
              <a:t>eğitim, sınav ve belgelendirme çalışmalarına ilişkin usul ve esasları </a:t>
            </a:r>
            <a:r>
              <a:rPr lang="tr-TR" sz="5600" b="1" dirty="0">
                <a:solidFill>
                  <a:srgbClr val="4F81BD">
                    <a:lumMod val="50000"/>
                  </a:srgbClr>
                </a:solidFill>
                <a:latin typeface="Times New Roman" pitchFamily="18" charset="0"/>
                <a:cs typeface="Times New Roman" pitchFamily="18" charset="0"/>
              </a:rPr>
              <a:t>belirlemektir.</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Kapsam</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MADDE 2 – Bu Yönetmelik, 7/6/2005 tarihli ve 5362 sayılı Esnaf ve Sanatkârlar Meslek Kuruluşları Kanununa tabi </a:t>
            </a:r>
            <a:r>
              <a:rPr lang="tr-TR" sz="5600" b="1" dirty="0">
                <a:solidFill>
                  <a:srgbClr val="FF0000"/>
                </a:solidFill>
                <a:latin typeface="Times New Roman" pitchFamily="18" charset="0"/>
                <a:cs typeface="Times New Roman" pitchFamily="18" charset="0"/>
              </a:rPr>
              <a:t>esnaf ve sanatkârlara ait işyerleri ve bu işyerlerinde çalışanlardan</a:t>
            </a:r>
            <a:r>
              <a:rPr lang="tr-TR" sz="5600" b="1" dirty="0">
                <a:solidFill>
                  <a:srgbClr val="4F81BD">
                    <a:lumMod val="50000"/>
                  </a:srgbClr>
                </a:solidFill>
                <a:latin typeface="Times New Roman" pitchFamily="18" charset="0"/>
                <a:cs typeface="Times New Roman" pitchFamily="18" charset="0"/>
              </a:rPr>
              <a:t>; </a:t>
            </a:r>
            <a:r>
              <a:rPr lang="tr-TR" sz="5600" b="1" dirty="0">
                <a:solidFill>
                  <a:srgbClr val="0070C0"/>
                </a:solidFill>
                <a:latin typeface="Times New Roman" pitchFamily="18" charset="0"/>
                <a:cs typeface="Times New Roman" pitchFamily="18" charset="0"/>
              </a:rPr>
              <a:t>meslekleri 3308 sayılı Kanunun çıraklık eğitimi uygulama kapsamı dışında kalanları</a:t>
            </a:r>
            <a:r>
              <a:rPr lang="tr-TR" sz="5600" b="1" dirty="0">
                <a:solidFill>
                  <a:srgbClr val="4F81BD">
                    <a:lumMod val="50000"/>
                  </a:srgbClr>
                </a:solidFill>
                <a:latin typeface="Times New Roman" pitchFamily="18" charset="0"/>
                <a:cs typeface="Times New Roman" pitchFamily="18" charset="0"/>
              </a:rPr>
              <a:t> kapsar.</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Dayanak</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MADDE 3 – Bu Yönetmelik, 7/6/2005 tarihli ve 5362 sayılı Esnaf ve Sanatkârlar Meslek Kuruluşları Kanununun </a:t>
            </a:r>
            <a:r>
              <a:rPr lang="tr-TR" sz="5600" b="1" dirty="0">
                <a:solidFill>
                  <a:srgbClr val="FF0000"/>
                </a:solidFill>
                <a:latin typeface="Times New Roman" pitchFamily="18" charset="0"/>
                <a:cs typeface="Times New Roman" pitchFamily="18" charset="0"/>
              </a:rPr>
              <a:t>75’inci maddesinin (j) bendi </a:t>
            </a:r>
            <a:r>
              <a:rPr lang="tr-TR" sz="5600" b="1" dirty="0">
                <a:solidFill>
                  <a:srgbClr val="4F81BD">
                    <a:lumMod val="50000"/>
                  </a:srgbClr>
                </a:solidFill>
                <a:latin typeface="Times New Roman" pitchFamily="18" charset="0"/>
                <a:cs typeface="Times New Roman" pitchFamily="18" charset="0"/>
              </a:rPr>
              <a:t>ile 5/6/1986 tarihli ve 3308 sayılı Mesleki Eğitim Kanununun </a:t>
            </a:r>
            <a:r>
              <a:rPr lang="tr-TR" sz="5600" b="1" dirty="0">
                <a:solidFill>
                  <a:srgbClr val="FF0000"/>
                </a:solidFill>
                <a:latin typeface="Times New Roman" pitchFamily="18" charset="0"/>
                <a:cs typeface="Times New Roman" pitchFamily="18" charset="0"/>
              </a:rPr>
              <a:t>Geçici 10’uncu maddesi </a:t>
            </a:r>
            <a:r>
              <a:rPr lang="tr-TR" sz="5600" b="1" dirty="0">
                <a:solidFill>
                  <a:srgbClr val="4F81BD">
                    <a:lumMod val="50000"/>
                  </a:srgbClr>
                </a:solidFill>
                <a:latin typeface="Times New Roman" pitchFamily="18" charset="0"/>
                <a:cs typeface="Times New Roman" pitchFamily="18" charset="0"/>
              </a:rPr>
              <a:t>hükümlerine dayanılarak hazırlanmıştır.</a:t>
            </a:r>
          </a:p>
          <a:p>
            <a:pPr lvl="0" algn="l">
              <a:lnSpc>
                <a:spcPct val="150000"/>
              </a:lnSpc>
              <a:buClr>
                <a:srgbClr val="C00000"/>
              </a:buClr>
            </a:pPr>
            <a:endParaRPr lang="tr-TR" b="1" dirty="0">
              <a:solidFill>
                <a:srgbClr val="4F81BD">
                  <a:lumMod val="50000"/>
                </a:srgbClr>
              </a:solidFill>
              <a:latin typeface="Trebuchet MS" pitchFamily="34" charset="0"/>
            </a:endParaRPr>
          </a:p>
        </p:txBody>
      </p:sp>
    </p:spTree>
    <p:extLst>
      <p:ext uri="{BB962C8B-B14F-4D97-AF65-F5344CB8AC3E}">
        <p14:creationId xmlns:p14="http://schemas.microsoft.com/office/powerpoint/2010/main" val="1390246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0" y="764704"/>
            <a:ext cx="9324528" cy="6093296"/>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buClr>
                <a:srgbClr val="C00000"/>
              </a:buClr>
            </a:pPr>
            <a:r>
              <a:rPr lang="tr-TR" sz="6400" b="1" dirty="0">
                <a:solidFill>
                  <a:srgbClr val="4F81BD">
                    <a:lumMod val="50000"/>
                  </a:srgbClr>
                </a:solidFill>
                <a:latin typeface="Times New Roman" pitchFamily="18" charset="0"/>
                <a:cs typeface="Times New Roman" pitchFamily="18" charset="0"/>
              </a:rPr>
              <a:t>ÇIRAKLIK EĞİTİMİ UYGULAMASI YAPILMAYAN MESLEK DALLARINDA MESLEKİ BELGELERİN VERİLMESİNE İLİŞKİN YÖNETMELİK</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a:t>
            </a:r>
            <a:r>
              <a:rPr lang="tr-TR" sz="5600" b="1" u="sng" dirty="0">
                <a:solidFill>
                  <a:srgbClr val="4F81BD">
                    <a:lumMod val="50000"/>
                  </a:srgbClr>
                </a:solidFill>
                <a:latin typeface="Times New Roman" pitchFamily="18" charset="0"/>
                <a:cs typeface="Times New Roman" pitchFamily="18" charset="0"/>
              </a:rPr>
              <a:t>Tanımlar</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a:t>
            </a:r>
            <a:r>
              <a:rPr lang="tr-TR" sz="4900" b="1" dirty="0">
                <a:solidFill>
                  <a:srgbClr val="4F81BD">
                    <a:lumMod val="50000"/>
                  </a:srgbClr>
                </a:solidFill>
                <a:latin typeface="Times New Roman" pitchFamily="18" charset="0"/>
                <a:cs typeface="Times New Roman" pitchFamily="18" charset="0"/>
              </a:rPr>
              <a:t>MADDE 4 –  Bu Yönetmelikte geçen;</a:t>
            </a: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a) Bakanlık: Milli Eğitim Bakanlığını,</a:t>
            </a: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b) Birlik: 5362 sayılı Kanuna göre kurulan Esnaf ve Sanatkârlar Odaları Birliklerini,</a:t>
            </a: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c) </a:t>
            </a:r>
            <a:r>
              <a:rPr lang="tr-TR" sz="4900" b="1" dirty="0" smtClean="0">
                <a:solidFill>
                  <a:srgbClr val="4F81BD">
                    <a:lumMod val="50000"/>
                  </a:srgbClr>
                </a:solidFill>
                <a:latin typeface="Times New Roman" pitchFamily="18" charset="0"/>
                <a:cs typeface="Times New Roman" pitchFamily="18" charset="0"/>
              </a:rPr>
              <a:t>Federasyon:5362 </a:t>
            </a:r>
            <a:r>
              <a:rPr lang="tr-TR" sz="4900" b="1" dirty="0">
                <a:solidFill>
                  <a:srgbClr val="4F81BD">
                    <a:lumMod val="50000"/>
                  </a:srgbClr>
                </a:solidFill>
                <a:latin typeface="Times New Roman" pitchFamily="18" charset="0"/>
                <a:cs typeface="Times New Roman" pitchFamily="18" charset="0"/>
              </a:rPr>
              <a:t>sayılı Kanuna göre kurulan Esnaf ve Sanatkârlar Federasyonlarını,</a:t>
            </a: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ç) Komisyon: Esnaflık ve Sanatkârlık Mesleklerini Ayırma Komisyonunu,</a:t>
            </a: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d) Konfederasyon: Türkiye Esnaf ve Sanatkârları Konfederasyonunu,</a:t>
            </a: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e) Kapsama alınmış meslek dalı: 3308 sayılı Kanuna </a:t>
            </a:r>
            <a:r>
              <a:rPr lang="tr-TR" sz="4900" b="1" dirty="0" smtClean="0">
                <a:solidFill>
                  <a:srgbClr val="4F81BD">
                    <a:lumMod val="50000"/>
                  </a:srgbClr>
                </a:solidFill>
                <a:latin typeface="Times New Roman" pitchFamily="18" charset="0"/>
                <a:cs typeface="Times New Roman" pitchFamily="18" charset="0"/>
              </a:rPr>
              <a:t>göre çıraklık </a:t>
            </a:r>
            <a:r>
              <a:rPr lang="tr-TR" sz="4900" b="1" dirty="0">
                <a:solidFill>
                  <a:srgbClr val="4F81BD">
                    <a:lumMod val="50000"/>
                  </a:srgbClr>
                </a:solidFill>
                <a:latin typeface="Times New Roman" pitchFamily="18" charset="0"/>
                <a:cs typeface="Times New Roman" pitchFamily="18" charset="0"/>
              </a:rPr>
              <a:t>eğitimi </a:t>
            </a:r>
            <a:endParaRPr lang="tr-TR" sz="4900" b="1" dirty="0" smtClean="0">
              <a:solidFill>
                <a:srgbClr val="4F81BD">
                  <a:lumMod val="50000"/>
                </a:srgbClr>
              </a:solidFill>
              <a:latin typeface="Times New Roman" pitchFamily="18" charset="0"/>
              <a:cs typeface="Times New Roman" pitchFamily="18" charset="0"/>
            </a:endParaRPr>
          </a:p>
          <a:p>
            <a:pPr lvl="0" algn="just">
              <a:lnSpc>
                <a:spcPct val="150000"/>
              </a:lnSpc>
              <a:buClr>
                <a:srgbClr val="C00000"/>
              </a:buClr>
            </a:pPr>
            <a:r>
              <a:rPr lang="tr-TR" sz="4900" b="1" dirty="0">
                <a:solidFill>
                  <a:srgbClr val="4F81BD">
                    <a:lumMod val="50000"/>
                  </a:srgbClr>
                </a:solidFill>
                <a:latin typeface="Times New Roman" pitchFamily="18" charset="0"/>
                <a:cs typeface="Times New Roman" pitchFamily="18" charset="0"/>
              </a:rPr>
              <a:t> </a:t>
            </a:r>
            <a:r>
              <a:rPr lang="tr-TR" sz="4900" b="1" dirty="0" smtClean="0">
                <a:solidFill>
                  <a:srgbClr val="4F81BD">
                    <a:lumMod val="50000"/>
                  </a:srgbClr>
                </a:solidFill>
                <a:latin typeface="Times New Roman" pitchFamily="18" charset="0"/>
                <a:cs typeface="Times New Roman" pitchFamily="18" charset="0"/>
              </a:rPr>
              <a:t>            </a:t>
            </a:r>
            <a:r>
              <a:rPr lang="tr-TR" sz="4900" b="1" dirty="0" smtClean="0">
                <a:solidFill>
                  <a:srgbClr val="4F81BD">
                    <a:lumMod val="50000"/>
                  </a:srgbClr>
                </a:solidFill>
                <a:latin typeface="Times New Roman" pitchFamily="18" charset="0"/>
                <a:cs typeface="Times New Roman" pitchFamily="18" charset="0"/>
              </a:rPr>
              <a:t>uygulaması </a:t>
            </a:r>
            <a:r>
              <a:rPr lang="tr-TR" sz="4900" b="1" dirty="0">
                <a:solidFill>
                  <a:srgbClr val="4F81BD">
                    <a:lumMod val="50000"/>
                  </a:srgbClr>
                </a:solidFill>
                <a:latin typeface="Times New Roman" pitchFamily="18" charset="0"/>
                <a:cs typeface="Times New Roman" pitchFamily="18" charset="0"/>
              </a:rPr>
              <a:t>yapılmasına karar verilmiş meslek dallarını,</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2281426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764704"/>
            <a:ext cx="8640960" cy="6093296"/>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buClr>
                <a:srgbClr val="C00000"/>
              </a:buClr>
            </a:pPr>
            <a:r>
              <a:rPr lang="tr-TR" sz="6400" b="1" dirty="0">
                <a:solidFill>
                  <a:srgbClr val="4F81BD">
                    <a:lumMod val="50000"/>
                  </a:srgbClr>
                </a:solidFill>
                <a:latin typeface="Times New Roman" pitchFamily="18" charset="0"/>
                <a:cs typeface="Times New Roman" pitchFamily="18" charset="0"/>
              </a:rPr>
              <a:t>ÇIRAKLIK EĞİTİMİ UYGULAMASI YAPILMAYAN MESLEK DALLARINDA</a:t>
            </a:r>
          </a:p>
          <a:p>
            <a:pPr lvl="0">
              <a:lnSpc>
                <a:spcPct val="150000"/>
              </a:lnSpc>
              <a:buClr>
                <a:srgbClr val="C00000"/>
              </a:buClr>
            </a:pPr>
            <a:r>
              <a:rPr lang="tr-TR" sz="6400" b="1" dirty="0">
                <a:solidFill>
                  <a:srgbClr val="4F81BD">
                    <a:lumMod val="50000"/>
                  </a:srgbClr>
                </a:solidFill>
                <a:latin typeface="Times New Roman" pitchFamily="18" charset="0"/>
                <a:cs typeface="Times New Roman" pitchFamily="18" charset="0"/>
              </a:rPr>
              <a:t>MESLEKİ BELGELERİN VERİLMESİNE İLİŞKİN YÖNETMELİK</a:t>
            </a:r>
          </a:p>
          <a:p>
            <a:pPr lvl="0" algn="l">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a:t>
            </a:r>
            <a:r>
              <a:rPr lang="tr-TR" sz="5600" b="1" u="sng" dirty="0">
                <a:solidFill>
                  <a:srgbClr val="4F81BD">
                    <a:lumMod val="50000"/>
                  </a:srgbClr>
                </a:solidFill>
                <a:latin typeface="Times New Roman" pitchFamily="18" charset="0"/>
                <a:cs typeface="Times New Roman" pitchFamily="18" charset="0"/>
              </a:rPr>
              <a:t>Tanımlar</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MADDE 4 –  Bu Yönetmelikte geçen;</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f) Mesleki belgeler: Bu Yönetmelik hükümleri uyarınca 14 Ocak 2008 tarih ve 26756 sayılı Çıraklık Eğitimi Uygulaması Yapılmayan Meslek Dallarında Mesleki Belgelerin Verilmesine İlişkin Yönetmelik uyarınca verilen belgeleri (TESK Kalfalık, TESK Ustalık ve Esnaflık belgeleri),</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g) Oda: 5362 sayılı Kanuna göre kurulan Esnaf ve Sanatkârlar Odalarını,</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ğ) Sınav komisyonu: Mesleki belge sınav komisyonlarını,            </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	h) TESK: Türkiye Esnaf ve Sanatkârları Konfederasyonunu, </a:t>
            </a:r>
          </a:p>
          <a:p>
            <a:pPr lvl="0" algn="just">
              <a:lnSpc>
                <a:spcPct val="150000"/>
              </a:lnSpc>
              <a:buClr>
                <a:srgbClr val="C00000"/>
              </a:buClr>
            </a:pPr>
            <a:r>
              <a:rPr lang="tr-TR" sz="5600" b="1" dirty="0">
                <a:solidFill>
                  <a:srgbClr val="4F81BD">
                    <a:lumMod val="50000"/>
                  </a:srgbClr>
                </a:solidFill>
                <a:latin typeface="Times New Roman" pitchFamily="18" charset="0"/>
                <a:cs typeface="Times New Roman" pitchFamily="18" charset="0"/>
              </a:rPr>
              <a:t>ifade eder.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16192" y="0"/>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2271507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467544" y="980730"/>
            <a:ext cx="8352928" cy="54726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4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400" b="1" dirty="0">
                <a:solidFill>
                  <a:srgbClr val="4F81BD">
                    <a:lumMod val="50000"/>
                  </a:srgbClr>
                </a:solidFill>
                <a:latin typeface="Times New Roman" pitchFamily="18" charset="0"/>
                <a:cs typeface="Times New Roman" pitchFamily="18" charset="0"/>
              </a:rPr>
              <a:t>             </a:t>
            </a:r>
          </a:p>
          <a:p>
            <a:pPr marL="342900" lvl="0" indent="-342900" algn="l">
              <a:lnSpc>
                <a:spcPct val="150000"/>
              </a:lnSpc>
              <a:spcBef>
                <a:spcPts val="0"/>
              </a:spcBef>
              <a:buClr>
                <a:srgbClr val="C00000"/>
              </a:buClr>
              <a:buFont typeface="Wingdings" pitchFamily="2" charset="2"/>
              <a:buChar char="v"/>
            </a:pPr>
            <a:r>
              <a:rPr lang="tr-TR" sz="2000" b="1" u="sng" dirty="0">
                <a:solidFill>
                  <a:srgbClr val="4F81BD">
                    <a:lumMod val="50000"/>
                  </a:srgbClr>
                </a:solidFill>
                <a:latin typeface="Times New Roman" pitchFamily="18" charset="0"/>
                <a:cs typeface="Times New Roman" pitchFamily="18" charset="0"/>
              </a:rPr>
              <a:t>Belgelerin Verileceği Meslekler;</a:t>
            </a:r>
          </a:p>
          <a:p>
            <a:pPr marL="342900" lvl="0" indent="-342900" algn="l">
              <a:lnSpc>
                <a:spcPct val="150000"/>
              </a:lnSpc>
              <a:spcBef>
                <a:spcPts val="0"/>
              </a:spcBef>
              <a:buClr>
                <a:srgbClr val="C00000"/>
              </a:buClr>
              <a:buFont typeface="Wingdings" pitchFamily="2" charset="2"/>
              <a:buChar char="v"/>
            </a:pPr>
            <a:endParaRPr lang="tr-TR" sz="2000" b="1" u="sng" dirty="0">
              <a:solidFill>
                <a:srgbClr val="4F81BD">
                  <a:lumMod val="50000"/>
                </a:srgbClr>
              </a:solidFill>
              <a:latin typeface="Times New Roman" pitchFamily="18" charset="0"/>
              <a:cs typeface="Times New Roman" pitchFamily="18" charset="0"/>
            </a:endParaRPr>
          </a:p>
          <a:p>
            <a:pPr lvl="0" algn="just">
              <a:lnSpc>
                <a:spcPct val="150000"/>
              </a:lnSpc>
              <a:spcBef>
                <a:spcPts val="0"/>
              </a:spcBef>
              <a:buClr>
                <a:srgbClr val="C00000"/>
              </a:buClr>
            </a:pPr>
            <a:r>
              <a:rPr lang="tr-TR" sz="1400" dirty="0">
                <a:solidFill>
                  <a:srgbClr val="4F81BD">
                    <a:lumMod val="50000"/>
                  </a:srgbClr>
                </a:solidFill>
                <a:latin typeface="Times New Roman" pitchFamily="18" charset="0"/>
                <a:cs typeface="Times New Roman" pitchFamily="18" charset="0"/>
              </a:rPr>
              <a:t>             </a:t>
            </a:r>
            <a:r>
              <a:rPr lang="tr-TR" sz="1800" b="1" dirty="0">
                <a:solidFill>
                  <a:srgbClr val="4F81BD">
                    <a:lumMod val="50000"/>
                  </a:srgbClr>
                </a:solidFill>
                <a:latin typeface="Times New Roman" pitchFamily="18" charset="0"/>
                <a:cs typeface="Times New Roman" pitchFamily="18" charset="0"/>
              </a:rPr>
              <a:t>MADDE 5 –  Bu Yönetmeliğe göre belge verilecek </a:t>
            </a:r>
            <a:r>
              <a:rPr lang="tr-TR" sz="1800" b="1" dirty="0">
                <a:solidFill>
                  <a:srgbClr val="0070C0"/>
                </a:solidFill>
                <a:latin typeface="Times New Roman" pitchFamily="18" charset="0"/>
                <a:cs typeface="Times New Roman" pitchFamily="18" charset="0"/>
              </a:rPr>
              <a:t>meslek dalları; 3308 sayılı  Kanunun çıraklık eğitimi uygulama kapsamına alınmamış  (Kapsam Dışı) meslek dallarıdır. </a:t>
            </a:r>
          </a:p>
          <a:p>
            <a:pPr lvl="0" algn="just">
              <a:lnSpc>
                <a:spcPct val="150000"/>
              </a:lnSpc>
              <a:spcBef>
                <a:spcPts val="0"/>
              </a:spcBef>
              <a:buClr>
                <a:srgbClr val="C00000"/>
              </a:buClr>
            </a:pPr>
            <a:endParaRPr lang="tr-TR" sz="1800" b="1" dirty="0">
              <a:solidFill>
                <a:srgbClr val="0070C0"/>
              </a:solidFill>
              <a:latin typeface="Times New Roman" pitchFamily="18" charset="0"/>
              <a:cs typeface="Times New Roman" pitchFamily="18" charset="0"/>
            </a:endParaRPr>
          </a:p>
          <a:p>
            <a:pPr lvl="0" algn="just">
              <a:lnSpc>
                <a:spcPct val="150000"/>
              </a:lnSpc>
              <a:spcBef>
                <a:spcPts val="0"/>
              </a:spcBef>
              <a:buClr>
                <a:srgbClr val="C00000"/>
              </a:buClr>
            </a:pPr>
            <a:r>
              <a:rPr lang="tr-TR" sz="1800" b="1" dirty="0">
                <a:solidFill>
                  <a:srgbClr val="FF0000"/>
                </a:solidFill>
                <a:latin typeface="Times New Roman" pitchFamily="18" charset="0"/>
                <a:cs typeface="Times New Roman" pitchFamily="18" charset="0"/>
              </a:rPr>
              <a:t>Bu mesleklerle ilgili  olarak odalar, eğitim, sınav ve belgelendirme yapma hakkına sahiptir.</a:t>
            </a:r>
          </a:p>
          <a:p>
            <a:pPr lvl="0" algn="l">
              <a:lnSpc>
                <a:spcPct val="150000"/>
              </a:lnSpc>
              <a:spcBef>
                <a:spcPts val="0"/>
              </a:spcBef>
              <a:buClr>
                <a:srgbClr val="C00000"/>
              </a:buClr>
            </a:pPr>
            <a:endParaRPr lang="tr-TR" sz="1800" b="1" dirty="0">
              <a:solidFill>
                <a:srgbClr val="FF0000"/>
              </a:solidFill>
              <a:latin typeface="Times New Roman" pitchFamily="18" charset="0"/>
              <a:cs typeface="Times New Roman" pitchFamily="18" charset="0"/>
            </a:endParaRPr>
          </a:p>
          <a:p>
            <a:pPr lvl="0" algn="l">
              <a:lnSpc>
                <a:spcPct val="150000"/>
              </a:lnSpc>
              <a:spcBef>
                <a:spcPts val="0"/>
              </a:spcBef>
              <a:buClr>
                <a:srgbClr val="C00000"/>
              </a:buClr>
            </a:pPr>
            <a:r>
              <a:rPr lang="tr-TR" sz="1800" b="1" dirty="0">
                <a:solidFill>
                  <a:srgbClr val="7030A0"/>
                </a:solidFill>
                <a:latin typeface="Times New Roman" pitchFamily="18" charset="0"/>
                <a:cs typeface="Times New Roman" pitchFamily="18" charset="0"/>
              </a:rPr>
              <a:t>(16 AĞUSTOS 2024 </a:t>
            </a:r>
            <a:r>
              <a:rPr lang="tr-TR" sz="1800" b="1" dirty="0" smtClean="0">
                <a:solidFill>
                  <a:srgbClr val="7030A0"/>
                </a:solidFill>
                <a:latin typeface="Times New Roman" pitchFamily="18" charset="0"/>
                <a:cs typeface="Times New Roman" pitchFamily="18" charset="0"/>
              </a:rPr>
              <a:t>TARİH </a:t>
            </a:r>
            <a:r>
              <a:rPr lang="tr-TR" sz="1800" b="1" dirty="0">
                <a:solidFill>
                  <a:srgbClr val="7030A0"/>
                </a:solidFill>
                <a:latin typeface="Times New Roman" pitchFamily="18" charset="0"/>
                <a:cs typeface="Times New Roman" pitchFamily="18" charset="0"/>
              </a:rPr>
              <a:t>VE 69 SAYILI GENELGE)</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16633"/>
            <a:ext cx="9145016" cy="8640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3930131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1">
            <a:extLst>
              <a:ext uri="{FF2B5EF4-FFF2-40B4-BE49-F238E27FC236}">
                <a16:creationId xmlns:a16="http://schemas.microsoft.com/office/drawing/2014/main" xmlns="" id="{A11113C9-87C0-4114-9B27-0D30E20E6D2A}"/>
              </a:ext>
            </a:extLst>
          </p:cNvPr>
          <p:cNvSpPr txBox="1">
            <a:spLocks/>
          </p:cNvSpPr>
          <p:nvPr/>
        </p:nvSpPr>
        <p:spPr>
          <a:xfrm>
            <a:off x="179512" y="1196752"/>
            <a:ext cx="8712968" cy="47918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50000"/>
              </a:lnSpc>
              <a:spcBef>
                <a:spcPts val="0"/>
              </a:spcBef>
              <a:buClr>
                <a:srgbClr val="C00000"/>
              </a:buClr>
            </a:pPr>
            <a:r>
              <a:rPr lang="tr-TR" sz="2800" b="1" dirty="0">
                <a:solidFill>
                  <a:srgbClr val="4F81BD">
                    <a:lumMod val="50000"/>
                  </a:srgbClr>
                </a:solidFill>
                <a:latin typeface="Times New Roman" pitchFamily="18" charset="0"/>
                <a:cs typeface="Times New Roman" pitchFamily="18" charset="0"/>
              </a:rPr>
              <a:t>Mesleki Belgeler ve Bu Belgelerin Verilme Esasları</a:t>
            </a:r>
          </a:p>
          <a:p>
            <a:pPr lvl="0" algn="l">
              <a:lnSpc>
                <a:spcPct val="150000"/>
              </a:lnSpc>
              <a:spcBef>
                <a:spcPts val="0"/>
              </a:spcBef>
              <a:buClr>
                <a:srgbClr val="C00000"/>
              </a:buClr>
            </a:pPr>
            <a:r>
              <a:rPr lang="tr-TR" sz="1800" b="1" dirty="0">
                <a:solidFill>
                  <a:srgbClr val="4F81BD">
                    <a:lumMod val="50000"/>
                  </a:srgbClr>
                </a:solidFill>
                <a:latin typeface="Times New Roman" pitchFamily="18" charset="0"/>
                <a:cs typeface="Times New Roman" pitchFamily="18" charset="0"/>
              </a:rPr>
              <a:t>             </a:t>
            </a:r>
          </a:p>
          <a:p>
            <a:pPr marL="342900" lvl="0" indent="-342900" algn="l">
              <a:lnSpc>
                <a:spcPct val="150000"/>
              </a:lnSpc>
              <a:spcBef>
                <a:spcPts val="0"/>
              </a:spcBef>
              <a:buClr>
                <a:srgbClr val="C00000"/>
              </a:buClr>
              <a:buFont typeface="Wingdings" pitchFamily="2" charset="2"/>
              <a:buChar char="v"/>
            </a:pPr>
            <a:r>
              <a:rPr lang="tr-TR" sz="2400" b="1" u="sng" dirty="0">
                <a:solidFill>
                  <a:srgbClr val="4F81BD">
                    <a:lumMod val="50000"/>
                  </a:srgbClr>
                </a:solidFill>
                <a:latin typeface="Times New Roman" pitchFamily="18" charset="0"/>
                <a:cs typeface="Times New Roman" pitchFamily="18" charset="0"/>
              </a:rPr>
              <a:t>Odalarca Verilecek Mesleki Belgeler;</a:t>
            </a:r>
          </a:p>
          <a:p>
            <a:pPr lvl="0" algn="l">
              <a:lnSpc>
                <a:spcPct val="150000"/>
              </a:lnSpc>
              <a:spcBef>
                <a:spcPts val="0"/>
              </a:spcBef>
              <a:buClr>
                <a:srgbClr val="C00000"/>
              </a:buClr>
            </a:pPr>
            <a:r>
              <a:rPr lang="tr-TR" sz="2200" b="1" dirty="0">
                <a:solidFill>
                  <a:srgbClr val="4F81BD">
                    <a:lumMod val="50000"/>
                  </a:srgbClr>
                </a:solidFill>
                <a:latin typeface="Times New Roman" pitchFamily="18" charset="0"/>
                <a:cs typeface="Times New Roman" pitchFamily="18" charset="0"/>
              </a:rPr>
              <a:t>MADDE 6 – Odalar tarafından, bu Yönetmeliğin 5 ‘inci maddesine göre belirlenen mesleklerde;</a:t>
            </a:r>
          </a:p>
          <a:p>
            <a:pPr lvl="0" algn="l">
              <a:lnSpc>
                <a:spcPct val="150000"/>
              </a:lnSpc>
              <a:spcBef>
                <a:spcPts val="0"/>
              </a:spcBef>
              <a:buClr>
                <a:srgbClr val="C00000"/>
              </a:buClr>
            </a:pPr>
            <a:r>
              <a:rPr lang="tr-TR" sz="2200" b="1" dirty="0">
                <a:solidFill>
                  <a:srgbClr val="4F81BD">
                    <a:lumMod val="50000"/>
                  </a:srgbClr>
                </a:solidFill>
                <a:latin typeface="Times New Roman" pitchFamily="18" charset="0"/>
                <a:cs typeface="Times New Roman" pitchFamily="18" charset="0"/>
              </a:rPr>
              <a:t>             a) TESK Kalfalık Belgesi,</a:t>
            </a:r>
          </a:p>
          <a:p>
            <a:pPr lvl="0" algn="l">
              <a:lnSpc>
                <a:spcPct val="150000"/>
              </a:lnSpc>
              <a:spcBef>
                <a:spcPts val="0"/>
              </a:spcBef>
              <a:buClr>
                <a:srgbClr val="C00000"/>
              </a:buClr>
            </a:pPr>
            <a:r>
              <a:rPr lang="tr-TR" sz="2200" b="1" dirty="0">
                <a:solidFill>
                  <a:srgbClr val="4F81BD">
                    <a:lumMod val="50000"/>
                  </a:srgbClr>
                </a:solidFill>
                <a:latin typeface="Times New Roman" pitchFamily="18" charset="0"/>
                <a:cs typeface="Times New Roman" pitchFamily="18" charset="0"/>
              </a:rPr>
              <a:t>             b) TESK Ustalık Belgesi,</a:t>
            </a:r>
          </a:p>
          <a:p>
            <a:pPr lvl="0" algn="l">
              <a:lnSpc>
                <a:spcPct val="150000"/>
              </a:lnSpc>
              <a:spcBef>
                <a:spcPts val="0"/>
              </a:spcBef>
              <a:buClr>
                <a:srgbClr val="C00000"/>
              </a:buClr>
            </a:pPr>
            <a:r>
              <a:rPr lang="tr-TR" sz="2200" b="1" dirty="0">
                <a:solidFill>
                  <a:srgbClr val="4F81BD">
                    <a:lumMod val="50000"/>
                  </a:srgbClr>
                </a:solidFill>
                <a:latin typeface="Times New Roman" pitchFamily="18" charset="0"/>
                <a:cs typeface="Times New Roman" pitchFamily="18" charset="0"/>
              </a:rPr>
              <a:t>             c) TESK Esnaflık Belgesi  verilir.</a:t>
            </a:r>
          </a:p>
        </p:txBody>
      </p:sp>
      <p:sp>
        <p:nvSpPr>
          <p:cNvPr id="6" name="Başlık 2">
            <a:extLst>
              <a:ext uri="{FF2B5EF4-FFF2-40B4-BE49-F238E27FC236}">
                <a16:creationId xmlns:a16="http://schemas.microsoft.com/office/drawing/2014/main" xmlns="" id="{551D2463-8D76-47AD-8209-1B23E32F144B}"/>
              </a:ext>
            </a:extLst>
          </p:cNvPr>
          <p:cNvSpPr txBox="1">
            <a:spLocks/>
          </p:cNvSpPr>
          <p:nvPr/>
        </p:nvSpPr>
        <p:spPr>
          <a:xfrm>
            <a:off x="-36512" y="1"/>
            <a:ext cx="9145016" cy="10527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a:solidFill>
                  <a:srgbClr val="002060"/>
                </a:solidFill>
                <a:effectLst>
                  <a:outerShdw blurRad="38100" dist="38100" dir="2700000" algn="tl">
                    <a:srgbClr val="000000">
                      <a:alpha val="43137"/>
                    </a:srgbClr>
                  </a:outerShdw>
                </a:effectLst>
                <a:latin typeface="Trebuchet MS" pitchFamily="34" charset="0"/>
              </a:rPr>
              <a:t>ESNAF TEŞKİLATI VE MESLEKİ EĞİTİM</a:t>
            </a:r>
          </a:p>
        </p:txBody>
      </p:sp>
    </p:spTree>
    <p:extLst>
      <p:ext uri="{BB962C8B-B14F-4D97-AF65-F5344CB8AC3E}">
        <p14:creationId xmlns:p14="http://schemas.microsoft.com/office/powerpoint/2010/main" val="2733200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3044</Words>
  <Application>Microsoft Office PowerPoint</Application>
  <PresentationFormat>Ekran Gösterisi (4:3)</PresentationFormat>
  <Paragraphs>332</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TÜRKİYE ESNAF VE SANATKÂRLARI KONFEDERASYONU  Kapsam Dışı Meslekler &amp;  Belgelendirme Esasları  Türkiye Esnaf ve Sanatkârları Konfederasyonu Eğitim ve Planlama Müdürlüğü</vt:lpstr>
      <vt:lpstr>TÜRKİYE ESNAF VE SANATKARLARI KONFEDERASYONU</vt:lpstr>
      <vt:lpstr>ESNAF TEŞKİLATI VE MESLEKİ EĞİTİM</vt:lpstr>
      <vt:lpstr>ESNAF TEŞKİLATI VE MESLEKİ EĞİTİM</vt:lpstr>
      <vt:lpstr>ESNAF TEŞKİLATI VE MESLEKİ EĞİTİM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Maher</dc:creator>
  <cp:lastModifiedBy>TESK-EĞİTİM</cp:lastModifiedBy>
  <cp:revision>125</cp:revision>
  <dcterms:created xsi:type="dcterms:W3CDTF">2023-12-03T18:39:33Z</dcterms:created>
  <dcterms:modified xsi:type="dcterms:W3CDTF">2024-09-20T13:01:33Z</dcterms:modified>
</cp:coreProperties>
</file>